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0" r:id="rId3"/>
    <p:sldMasterId id="2147483691" r:id="rId4"/>
    <p:sldMasterId id="2147483702" r:id="rId5"/>
    <p:sldMasterId id="2147483713" r:id="rId6"/>
    <p:sldMasterId id="2147483724" r:id="rId7"/>
    <p:sldMasterId id="2147483735" r:id="rId8"/>
    <p:sldMasterId id="2147483746" r:id="rId9"/>
  </p:sldMasterIdLst>
  <p:notesMasterIdLst>
    <p:notesMasterId r:id="rId37"/>
  </p:notesMasterIdLst>
  <p:sldIdLst>
    <p:sldId id="607" r:id="rId10"/>
    <p:sldId id="700" r:id="rId11"/>
    <p:sldId id="686" r:id="rId12"/>
    <p:sldId id="687" r:id="rId13"/>
    <p:sldId id="689" r:id="rId14"/>
    <p:sldId id="703" r:id="rId15"/>
    <p:sldId id="691" r:id="rId16"/>
    <p:sldId id="622" r:id="rId17"/>
    <p:sldId id="701" r:id="rId18"/>
    <p:sldId id="612" r:id="rId19"/>
    <p:sldId id="623" r:id="rId20"/>
    <p:sldId id="490" r:id="rId21"/>
    <p:sldId id="613" r:id="rId22"/>
    <p:sldId id="624" r:id="rId23"/>
    <p:sldId id="486" r:id="rId24"/>
    <p:sldId id="513" r:id="rId25"/>
    <p:sldId id="685" r:id="rId26"/>
    <p:sldId id="334" r:id="rId27"/>
    <p:sldId id="698" r:id="rId28"/>
    <p:sldId id="697" r:id="rId29"/>
    <p:sldId id="519" r:id="rId30"/>
    <p:sldId id="520" r:id="rId31"/>
    <p:sldId id="652" r:id="rId32"/>
    <p:sldId id="694" r:id="rId33"/>
    <p:sldId id="695" r:id="rId34"/>
    <p:sldId id="699" r:id="rId35"/>
    <p:sldId id="25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F79871B-9E76-4844-A96F-0E5AE8DB59C5}">
          <p14:sldIdLst>
            <p14:sldId id="607"/>
            <p14:sldId id="700"/>
            <p14:sldId id="686"/>
            <p14:sldId id="687"/>
            <p14:sldId id="689"/>
            <p14:sldId id="703"/>
            <p14:sldId id="691"/>
            <p14:sldId id="622"/>
            <p14:sldId id="701"/>
            <p14:sldId id="612"/>
            <p14:sldId id="623"/>
            <p14:sldId id="490"/>
            <p14:sldId id="613"/>
            <p14:sldId id="624"/>
            <p14:sldId id="486"/>
            <p14:sldId id="513"/>
            <p14:sldId id="685"/>
            <p14:sldId id="334"/>
            <p14:sldId id="698"/>
            <p14:sldId id="697"/>
            <p14:sldId id="519"/>
            <p14:sldId id="520"/>
            <p14:sldId id="652"/>
            <p14:sldId id="694"/>
            <p14:sldId id="695"/>
            <p14:sldId id="699"/>
            <p14:sldId id="256"/>
          </p14:sldIdLst>
        </p14:section>
        <p14:section name="Default Section" id="{39503404-9FC5-9A47-9CA1-07931FE5908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2C2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79"/>
    <p:restoredTop sz="96233"/>
  </p:normalViewPr>
  <p:slideViewPr>
    <p:cSldViewPr snapToGrid="0" snapToObjects="1">
      <p:cViewPr varScale="1">
        <p:scale>
          <a:sx n="110" d="100"/>
          <a:sy n="110" d="100"/>
        </p:scale>
        <p:origin x="208" y="344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2E8CB-7F58-9D4E-9C9E-CA724624C574}" type="datetimeFigureOut">
              <a:rPr lang="en-US" smtClean="0"/>
              <a:t>2/12/25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DDAA-0B52-C540-9A0A-C8BCF8EB2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9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6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304" y="6361828"/>
            <a:ext cx="2844800" cy="365125"/>
          </a:xfrm>
          <a:prstGeom prst="rect">
            <a:avLst/>
          </a:prstGeom>
        </p:spPr>
        <p:txBody>
          <a:bodyPr/>
          <a:lstStyle/>
          <a:p>
            <a:fld id="{AC9E40BF-4028-794A-A80C-F8C10E3A422C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6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8765-9FCA-CD46-9940-9F872B0F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472F-15FC-9C42-84A8-FBB01D8DF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591B0-6268-6749-A9FA-25973311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61280" y="6356351"/>
            <a:ext cx="1466475" cy="365125"/>
          </a:xfrm>
          <a:prstGeom prst="rect">
            <a:avLst/>
          </a:prstGeom>
        </p:spPr>
        <p:txBody>
          <a:bodyPr/>
          <a:lstStyle/>
          <a:p>
            <a:fld id="{29A9193F-488C-DC43-876C-748C06BEA7B7}" type="datetimeFigureOut">
              <a:rPr lang="en-US" smtClean="0"/>
              <a:t>2/12/25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6C0AD-A2F5-3A48-BE37-1DB143A9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9194" y="6356351"/>
            <a:ext cx="310552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C43D-2C77-7A48-A7BC-4E5EE808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6160" y="6356351"/>
            <a:ext cx="1437640" cy="365125"/>
          </a:xfrm>
          <a:prstGeom prst="rect">
            <a:avLst/>
          </a:prstGeom>
        </p:spPr>
        <p:txBody>
          <a:bodyPr/>
          <a:lstStyle/>
          <a:p>
            <a:fld id="{7084D042-83D5-9443-B8F4-0B5CB03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1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0"/>
            <a:ext cx="1797051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1903" y="1030655"/>
            <a:ext cx="9083525" cy="2569799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1906" y="3886200"/>
            <a:ext cx="4705049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59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2115" y="1600200"/>
            <a:ext cx="11167533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273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02114" y="1600201"/>
            <a:ext cx="5453917" cy="484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314750" y="1600201"/>
            <a:ext cx="5453917" cy="484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07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2115" y="1600202"/>
            <a:ext cx="11166552" cy="4314371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4740" y="6061303"/>
            <a:ext cx="5505451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08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68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406651" y="0"/>
            <a:ext cx="978534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609600" y="0"/>
            <a:ext cx="1881717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0" y="1030655"/>
            <a:ext cx="8890001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60" y="3886200"/>
            <a:ext cx="4705049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56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7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25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7AA3FD11-9B59-4D49-BFEA-840A452CC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86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B88CF18B-C2F1-D140-9C70-04659105B6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63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ACD1534-2CF6-7F4A-B163-25FE8469F6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863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18D6C8A-22BF-9D40-A3FA-FD5967AC6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83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44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721455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06962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71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52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2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6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A1A802F-11D0-FE4F-B885-814730494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863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525BCC5-64FC-1144-B8C6-6965F5A5E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1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08FFD9C-9FC8-0A4D-98E1-FABD7653F2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250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A57C80B-32ED-2243-9586-102CA19AE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6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192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51995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5545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7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249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713317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3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984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5337A69-E065-7E48-A5FC-34CD173933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775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EE05CDD-C613-8C47-8998-50D9894F67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133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5494F62-D561-B040-A730-8A7F3FDE9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43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B144253-871D-6143-BD84-905F187F7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37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190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559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427617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362451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27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58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8A1B61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4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22149-F947-5434-78AD-1339DFE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44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0DF64D0-4465-1248-958C-5DBC797EF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0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CA53948-3BC0-9C44-83C3-76CD31935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429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328DF43-7B15-9341-973C-B0F86DB67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463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3419A21-23DC-FA47-9840-42ADD66FAB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19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736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501467" y="914403"/>
            <a:ext cx="4267200" cy="5173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228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22562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1" y="0"/>
            <a:ext cx="7321549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311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4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" y="0"/>
            <a:ext cx="664633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62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FBE4726-314D-7540-ACB4-A8A4E958C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886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DC2F167-5607-C04B-8D7E-532A8D93C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82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95A13B9-D5CD-0B46-AA26-5E89E098E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787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2BA725E-DFED-0A4F-BA54-975A3692E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479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8636" y="6022978"/>
            <a:ext cx="11273367" cy="8350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14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3254" y="0"/>
            <a:ext cx="66569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751990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chemeClr val="tx1"/>
          </a:solidFill>
          <a:ln>
            <a:noFill/>
          </a:ln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614534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362451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798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  <a:solidFill>
            <a:schemeClr val="tx1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977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438080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7D874B2-E7C4-EC4D-81C4-166F2F3CAC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88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29F5CE2-3D87-E049-BD42-6EB999B0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23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F33C5D7-56D2-0D4A-B567-2ACA0BBEC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631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434FBB3-647F-B147-93D5-884BCE123C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653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8636" y="6022978"/>
            <a:ext cx="11273367" cy="8350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0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590554" y="0"/>
            <a:ext cx="6656916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  <a:noFill/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53674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537379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93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639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8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573839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8050A26-F564-494E-9294-5D63711253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49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A364059-7EB3-A44B-860B-970DFFE10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8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03C981B-9C50-074D-A618-568E8839A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68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8765841-4A56-384F-A72E-038BA68A8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541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912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0393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274473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169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462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6"/>
            <a:ext cx="2844800" cy="47625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6"/>
            <a:ext cx="3860800" cy="47625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EDDF4-91A0-454E-BD87-BA0E0F69203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950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47118-CFA0-CE42-9F04-02D9E835157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55184" y="6148583"/>
            <a:ext cx="2916492" cy="7094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A09C8-8154-C065-E7F9-0165898BD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760" r:id="rId12"/>
  </p:sldLayoutIdLst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5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6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1134" y="274639"/>
            <a:ext cx="1116753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1134" y="1600200"/>
            <a:ext cx="11167533" cy="484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8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9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8EB6742F-1860-1144-8840-CA28333E4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9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969A4046-ED13-F644-AEC3-ECC89C9353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3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D5A3BAA-8854-D849-A84F-C35687B7F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7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7A97D2EF-51DC-6146-B4EF-FF812D14CB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1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71A54115-C2BA-4A41-AC10-BC38D09DD3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" y="0"/>
            <a:ext cx="664633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7177" name="Picture 21" descr="FooterText_white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22" descr="bugs-02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700" y="6172201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99931AD-4DE7-9443-A96A-3578065DE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201" name="Picture 21" descr="FooterText_white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3" descr="bugs-03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700" y="6172201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rgbClr val="333F4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FC507B7-F7AA-7646-93BE-47B1C2CDCD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3" name="Picture 14" descr="FooterText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 descr="bugs-01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5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6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dataorg/pages/resources.html" TargetMode="External"/><Relationship Id="rId2" Type="http://schemas.openxmlformats.org/officeDocument/2006/relationships/hyperlink" Target="http://kbroman.org/steps2rr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nf-co.r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equin.ncats.io/app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mb.molgen.mpg.de/2ndGenerationSequencing/Solas/RNA-seq.html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3BA71A-F034-D043-BEA5-39F252881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0046" y="1108560"/>
            <a:ext cx="7132320" cy="409248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4400" b="1" dirty="0"/>
              <a:t>Workflows in the Cloud</a:t>
            </a:r>
            <a:endParaRPr lang="en-US" sz="3000" dirty="0"/>
          </a:p>
          <a:p>
            <a:pPr>
              <a:spcAft>
                <a:spcPts val="0"/>
              </a:spcAft>
            </a:pPr>
            <a:r>
              <a:rPr lang="en-US" sz="3000" dirty="0"/>
              <a:t>Heath Fuqua, Bioinformatician I, Comparative Genomics and Data Science Core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3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3000" dirty="0"/>
              <a:t>April 2024</a:t>
            </a:r>
          </a:p>
        </p:txBody>
      </p:sp>
      <p:pic>
        <p:nvPicPr>
          <p:cNvPr id="6" name="Picture 5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1AE63186-CD75-0A43-BDF4-C40E03EE4B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93" y="1010589"/>
            <a:ext cx="4204606" cy="4092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444C26-64F4-E21A-7F81-E2AF139A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1" y="4060679"/>
            <a:ext cx="4278502" cy="10973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89380C-3F4D-B5A8-D773-49AE56F1DC96}"/>
              </a:ext>
            </a:extLst>
          </p:cNvPr>
          <p:cNvSpPr/>
          <p:nvPr/>
        </p:nvSpPr>
        <p:spPr>
          <a:xfrm>
            <a:off x="996778" y="6063049"/>
            <a:ext cx="3970638" cy="7949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9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0"/>
            <a:ext cx="11243553" cy="10382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workflow for RNA-seq Differential Expression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61210-222C-9140-9DF4-7CBDEF6287F5}"/>
              </a:ext>
            </a:extLst>
          </p:cNvPr>
          <p:cNvGrpSpPr/>
          <p:nvPr/>
        </p:nvGrpSpPr>
        <p:grpSpPr>
          <a:xfrm>
            <a:off x="303362" y="2713012"/>
            <a:ext cx="1124162" cy="1294163"/>
            <a:chOff x="221753" y="2756041"/>
            <a:chExt cx="1124162" cy="1294163"/>
          </a:xfrm>
        </p:grpSpPr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CE15CB87-1222-6743-9DE3-FA8BB8D6F2E3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ABBD3D5-C22D-184A-85EB-10B2D46852CF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65B2E128-8846-7D48-A5C9-89670822D0DB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0F561B-EC4C-0947-BAEE-AB7C005C6A2C}"/>
              </a:ext>
            </a:extLst>
          </p:cNvPr>
          <p:cNvSpPr txBox="1"/>
          <p:nvPr/>
        </p:nvSpPr>
        <p:spPr>
          <a:xfrm>
            <a:off x="337958" y="4015132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75D14-BA76-4A4C-BA1C-6FD7A39799AB}"/>
              </a:ext>
            </a:extLst>
          </p:cNvPr>
          <p:cNvSpPr/>
          <p:nvPr/>
        </p:nvSpPr>
        <p:spPr>
          <a:xfrm>
            <a:off x="1797394" y="2861576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E216A-2A4A-674F-9A80-5F14C60CA684}"/>
              </a:ext>
            </a:extLst>
          </p:cNvPr>
          <p:cNvSpPr/>
          <p:nvPr/>
        </p:nvSpPr>
        <p:spPr>
          <a:xfrm>
            <a:off x="3087646" y="2861576"/>
            <a:ext cx="120027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C0FFDE-40C4-3A4F-BA8E-A6F93DBCB472}"/>
              </a:ext>
            </a:extLst>
          </p:cNvPr>
          <p:cNvSpPr/>
          <p:nvPr/>
        </p:nvSpPr>
        <p:spPr>
          <a:xfrm>
            <a:off x="4631026" y="2861576"/>
            <a:ext cx="138365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8CF48-C3F7-A14F-A8CD-71FE751AA8FC}"/>
              </a:ext>
            </a:extLst>
          </p:cNvPr>
          <p:cNvSpPr/>
          <p:nvPr/>
        </p:nvSpPr>
        <p:spPr>
          <a:xfrm>
            <a:off x="6359593" y="2861576"/>
            <a:ext cx="1612071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 &amp;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64CFC-061E-0D41-AD93-C5962B10FB12}"/>
              </a:ext>
            </a:extLst>
          </p:cNvPr>
          <p:cNvSpPr/>
          <p:nvPr/>
        </p:nvSpPr>
        <p:spPr>
          <a:xfrm>
            <a:off x="8341292" y="2861576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Expression Analysis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7EC66E12-4346-DD4C-A200-D5E834017A3F}"/>
              </a:ext>
            </a:extLst>
          </p:cNvPr>
          <p:cNvSpPr/>
          <p:nvPr/>
        </p:nvSpPr>
        <p:spPr>
          <a:xfrm>
            <a:off x="10330412" y="2713011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A73D6-DB0C-544D-B33C-40D687C13636}"/>
              </a:ext>
            </a:extLst>
          </p:cNvPr>
          <p:cNvSpPr txBox="1"/>
          <p:nvPr/>
        </p:nvSpPr>
        <p:spPr>
          <a:xfrm>
            <a:off x="10092073" y="3890930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5D66C0-B271-D74D-9F3D-59F7999190D3}"/>
              </a:ext>
            </a:extLst>
          </p:cNvPr>
          <p:cNvGrpSpPr/>
          <p:nvPr/>
        </p:nvGrpSpPr>
        <p:grpSpPr>
          <a:xfrm>
            <a:off x="1490240" y="3183279"/>
            <a:ext cx="287677" cy="162674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2F5745-68BB-E741-94E5-A0D981912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E7061-D5BE-A045-9AA1-7735064C02C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9CDB2C-0F3D-904B-93C2-BB123B4C75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7EA1BB-6EC6-3644-B1CE-A3DE5CA7AB3A}"/>
              </a:ext>
            </a:extLst>
          </p:cNvPr>
          <p:cNvGrpSpPr/>
          <p:nvPr/>
        </p:nvGrpSpPr>
        <p:grpSpPr>
          <a:xfrm>
            <a:off x="2774510" y="3183279"/>
            <a:ext cx="287677" cy="162674"/>
            <a:chOff x="1540269" y="3524477"/>
            <a:chExt cx="287677" cy="162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F9700E-D73F-F642-A67E-2AC9A51CAC7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542E2A-E6F7-5E45-9466-77BFFC0637A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AE9E4C9-C4B6-564A-A2A2-B302A7A553A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521B37-6CB2-214B-AAA1-C9A85076B867}"/>
              </a:ext>
            </a:extLst>
          </p:cNvPr>
          <p:cNvGrpSpPr/>
          <p:nvPr/>
        </p:nvGrpSpPr>
        <p:grpSpPr>
          <a:xfrm>
            <a:off x="4326025" y="3183279"/>
            <a:ext cx="287677" cy="162674"/>
            <a:chOff x="1540269" y="3524477"/>
            <a:chExt cx="287677" cy="16267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CA7F6A2-84F2-8748-9C12-17B273786BC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A97D2F-8240-FC41-803C-B93BB4C2F5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B7F1AF3-938B-904E-9918-59FEBCBB287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B20C50-E856-C743-B265-D72651BBDDA9}"/>
              </a:ext>
            </a:extLst>
          </p:cNvPr>
          <p:cNvGrpSpPr/>
          <p:nvPr/>
        </p:nvGrpSpPr>
        <p:grpSpPr>
          <a:xfrm>
            <a:off x="6032002" y="3183279"/>
            <a:ext cx="287677" cy="162674"/>
            <a:chOff x="1540269" y="3524477"/>
            <a:chExt cx="287677" cy="1626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A7B75E5-21A9-A646-BC60-53582691D34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ED918C0-4C6C-FA47-8D0D-1134EEEE9A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3BED72-221C-3C4D-BC8D-FDE1C7E7C68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533B03-4B19-7A45-97AA-B4CA24516B77}"/>
              </a:ext>
            </a:extLst>
          </p:cNvPr>
          <p:cNvCxnSpPr>
            <a:cxnSpLocks/>
          </p:cNvCxnSpPr>
          <p:nvPr/>
        </p:nvCxnSpPr>
        <p:spPr>
          <a:xfrm>
            <a:off x="8006652" y="3264616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73AE33-7FB9-AA42-A7DC-0F6ADBDF76B7}"/>
              </a:ext>
            </a:extLst>
          </p:cNvPr>
          <p:cNvCxnSpPr>
            <a:cxnSpLocks/>
          </p:cNvCxnSpPr>
          <p:nvPr/>
        </p:nvCxnSpPr>
        <p:spPr>
          <a:xfrm>
            <a:off x="9948235" y="3264616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8FCC3A98-6A19-7248-B102-0982D4E7B112}"/>
              </a:ext>
            </a:extLst>
          </p:cNvPr>
          <p:cNvSpPr/>
          <p:nvPr/>
        </p:nvSpPr>
        <p:spPr>
          <a:xfrm>
            <a:off x="6337002" y="2500175"/>
            <a:ext cx="1659259" cy="1604226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2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EA98-874F-9546-9E39-DF5043E7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1143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After expression is assessed in each sample, they are merged into a “count matrix”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C80C2B-5E0E-F59C-FA2B-ED38027AD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126792"/>
              </p:ext>
            </p:extLst>
          </p:nvPr>
        </p:nvGraphicFramePr>
        <p:xfrm>
          <a:off x="540326" y="1529665"/>
          <a:ext cx="11111348" cy="3798669"/>
        </p:xfrm>
        <a:graphic>
          <a:graphicData uri="http://schemas.openxmlformats.org/drawingml/2006/table">
            <a:tbl>
              <a:tblPr/>
              <a:tblGrid>
                <a:gridCol w="2033141">
                  <a:extLst>
                    <a:ext uri="{9D8B030D-6E8A-4147-A177-3AD203B41FA5}">
                      <a16:colId xmlns:a16="http://schemas.microsoft.com/office/drawing/2014/main" val="4118465334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1869539541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1873210121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567572607"/>
                    </a:ext>
                  </a:extLst>
                </a:gridCol>
                <a:gridCol w="1536676">
                  <a:extLst>
                    <a:ext uri="{9D8B030D-6E8A-4147-A177-3AD203B41FA5}">
                      <a16:colId xmlns:a16="http://schemas.microsoft.com/office/drawing/2014/main" val="968085516"/>
                    </a:ext>
                  </a:extLst>
                </a:gridCol>
                <a:gridCol w="1536676">
                  <a:extLst>
                    <a:ext uri="{9D8B030D-6E8A-4147-A177-3AD203B41FA5}">
                      <a16:colId xmlns:a16="http://schemas.microsoft.com/office/drawing/2014/main" val="2343387489"/>
                    </a:ext>
                  </a:extLst>
                </a:gridCol>
                <a:gridCol w="1536676">
                  <a:extLst>
                    <a:ext uri="{9D8B030D-6E8A-4147-A177-3AD203B41FA5}">
                      <a16:colId xmlns:a16="http://schemas.microsoft.com/office/drawing/2014/main" val="1407319793"/>
                    </a:ext>
                  </a:extLst>
                </a:gridCol>
              </a:tblGrid>
              <a:tr h="47074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gene_name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AL_TO_rep01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AL_TO_rep02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AL_TO_rep03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DR_TO_rep01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DR_TO_rep02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DR_TO_rep03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30580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aap-1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753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747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743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940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947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982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960187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aat-1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494593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aat-2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532926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aat-3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423005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aat-4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087897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aat-5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621966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aat-6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46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554385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aat-7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477065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aat-8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847393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aat-9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399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370</a:t>
                      </a:r>
                      <a:endParaRPr lang="en-US" sz="1700" dirty="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86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7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1143000"/>
          </a:xfrm>
        </p:spPr>
        <p:txBody>
          <a:bodyPr/>
          <a:lstStyle/>
          <a:p>
            <a:r>
              <a:rPr lang="en-US" sz="3200" dirty="0"/>
              <a:t>Computational normalization is critical for transcriptome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standard approaches to computational normalization</a:t>
            </a:r>
          </a:p>
          <a:p>
            <a:pPr lvl="1"/>
            <a:r>
              <a:rPr lang="en-US" dirty="0"/>
              <a:t>Internal normalization (Quantile, VST, FPKM, TPM,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Assume all samples are roughly the “same,” and force equal distributions</a:t>
            </a:r>
          </a:p>
          <a:p>
            <a:pPr lvl="2"/>
            <a:r>
              <a:rPr lang="en-US" dirty="0"/>
              <a:t>Insensitive to global changes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Internal standard normalization</a:t>
            </a:r>
          </a:p>
          <a:p>
            <a:pPr lvl="2"/>
            <a:r>
              <a:rPr lang="en-US" dirty="0"/>
              <a:t>Identify a relatively small number of “unchanging” targets and scale all values so that these values are equal in all samples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 standard normalization </a:t>
            </a:r>
          </a:p>
          <a:p>
            <a:pPr lvl="2"/>
            <a:r>
              <a:rPr lang="en-US" dirty="0"/>
              <a:t>Add a known control (“Spike-in”) and then scale values such that the values for the controls are the same</a:t>
            </a:r>
          </a:p>
        </p:txBody>
      </p:sp>
    </p:spTree>
    <p:extLst>
      <p:ext uri="{BB962C8B-B14F-4D97-AF65-F5344CB8AC3E}">
        <p14:creationId xmlns:p14="http://schemas.microsoft.com/office/powerpoint/2010/main" val="258547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0"/>
            <a:ext cx="11243553" cy="10382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workflow for RNA-seq Differential Expression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A6F067-ACFD-A020-6686-1E7028119900}"/>
              </a:ext>
            </a:extLst>
          </p:cNvPr>
          <p:cNvGrpSpPr/>
          <p:nvPr/>
        </p:nvGrpSpPr>
        <p:grpSpPr>
          <a:xfrm>
            <a:off x="303362" y="2809995"/>
            <a:ext cx="1124162" cy="1294163"/>
            <a:chOff x="221753" y="2756041"/>
            <a:chExt cx="1124162" cy="1294163"/>
          </a:xfrm>
        </p:grpSpPr>
        <p:sp>
          <p:nvSpPr>
            <p:cNvPr id="16" name="Snip Single Corner Rectangle 15">
              <a:extLst>
                <a:ext uri="{FF2B5EF4-FFF2-40B4-BE49-F238E27FC236}">
                  <a16:creationId xmlns:a16="http://schemas.microsoft.com/office/drawing/2014/main" id="{3FF8AD40-DFFB-65C7-3983-94BD41B2A5A9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Single Corner Rectangle 18">
              <a:extLst>
                <a:ext uri="{FF2B5EF4-FFF2-40B4-BE49-F238E27FC236}">
                  <a16:creationId xmlns:a16="http://schemas.microsoft.com/office/drawing/2014/main" id="{0BE5B7B2-E012-C02E-5AFB-8C6EF075D0BA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Single Corner Rectangle 20">
              <a:extLst>
                <a:ext uri="{FF2B5EF4-FFF2-40B4-BE49-F238E27FC236}">
                  <a16:creationId xmlns:a16="http://schemas.microsoft.com/office/drawing/2014/main" id="{8D4FF0C8-4878-C160-FDC7-9397D1C82968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F33BDB-D169-20AC-3726-A63A08CDFC77}"/>
              </a:ext>
            </a:extLst>
          </p:cNvPr>
          <p:cNvSpPr txBox="1"/>
          <p:nvPr/>
        </p:nvSpPr>
        <p:spPr>
          <a:xfrm>
            <a:off x="337958" y="4112115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62E6CA-A613-B726-9492-0A6D9F060F89}"/>
              </a:ext>
            </a:extLst>
          </p:cNvPr>
          <p:cNvSpPr/>
          <p:nvPr/>
        </p:nvSpPr>
        <p:spPr>
          <a:xfrm>
            <a:off x="1797394" y="2958559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798A7E-D732-B0CA-1D3D-F3E0A04805A6}"/>
              </a:ext>
            </a:extLst>
          </p:cNvPr>
          <p:cNvSpPr/>
          <p:nvPr/>
        </p:nvSpPr>
        <p:spPr>
          <a:xfrm>
            <a:off x="3087646" y="2958559"/>
            <a:ext cx="120027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044CDA-2FEC-90FC-5FA8-E082F6A373A4}"/>
              </a:ext>
            </a:extLst>
          </p:cNvPr>
          <p:cNvSpPr/>
          <p:nvPr/>
        </p:nvSpPr>
        <p:spPr>
          <a:xfrm>
            <a:off x="4631026" y="2958559"/>
            <a:ext cx="138365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F94595-1FA4-E396-4C94-7A5857DFAB2D}"/>
              </a:ext>
            </a:extLst>
          </p:cNvPr>
          <p:cNvSpPr/>
          <p:nvPr/>
        </p:nvSpPr>
        <p:spPr>
          <a:xfrm>
            <a:off x="6359593" y="2958559"/>
            <a:ext cx="1612071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 &amp; Normalization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813A9D-D76A-05D1-ABD6-FD9CA77979C1}"/>
              </a:ext>
            </a:extLst>
          </p:cNvPr>
          <p:cNvSpPr/>
          <p:nvPr/>
        </p:nvSpPr>
        <p:spPr>
          <a:xfrm>
            <a:off x="8341292" y="295855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Expression Analysis</a:t>
            </a: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73F5670D-C721-8D07-8000-DD9EAEB66788}"/>
              </a:ext>
            </a:extLst>
          </p:cNvPr>
          <p:cNvSpPr/>
          <p:nvPr/>
        </p:nvSpPr>
        <p:spPr>
          <a:xfrm>
            <a:off x="10330412" y="2809994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DEAD69-BD2B-55C8-3C93-1B89BB8A1CA0}"/>
              </a:ext>
            </a:extLst>
          </p:cNvPr>
          <p:cNvSpPr txBox="1"/>
          <p:nvPr/>
        </p:nvSpPr>
        <p:spPr>
          <a:xfrm>
            <a:off x="10092073" y="3987913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9C0C73-FD55-1D8C-3878-0F454C29572B}"/>
              </a:ext>
            </a:extLst>
          </p:cNvPr>
          <p:cNvGrpSpPr/>
          <p:nvPr/>
        </p:nvGrpSpPr>
        <p:grpSpPr>
          <a:xfrm>
            <a:off x="1490240" y="3280262"/>
            <a:ext cx="287677" cy="162674"/>
            <a:chOff x="1540269" y="3524477"/>
            <a:chExt cx="287677" cy="16267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ED4B68A-2BC0-A07C-92B9-2C73A1C1FC6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6EA63-BF50-5DBB-464E-6956B93A5FB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A88411-805B-6AF2-4D40-963728A2B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C16C8C1-55DE-2CAF-BEDE-4B362FABD7BC}"/>
              </a:ext>
            </a:extLst>
          </p:cNvPr>
          <p:cNvGrpSpPr/>
          <p:nvPr/>
        </p:nvGrpSpPr>
        <p:grpSpPr>
          <a:xfrm>
            <a:off x="2774510" y="3280262"/>
            <a:ext cx="287677" cy="162674"/>
            <a:chOff x="1540269" y="3524477"/>
            <a:chExt cx="287677" cy="16267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531D69C-C0ED-95DA-20CA-6AA65DD5F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AEC3DE6-FE4D-3F41-3E4E-57FB644929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500BEE-5D4A-86BC-0582-9C86703E3782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1F9CF9-78C9-9CAE-5689-F733CBAF1505}"/>
              </a:ext>
            </a:extLst>
          </p:cNvPr>
          <p:cNvGrpSpPr/>
          <p:nvPr/>
        </p:nvGrpSpPr>
        <p:grpSpPr>
          <a:xfrm>
            <a:off x="4326025" y="3280262"/>
            <a:ext cx="287677" cy="162674"/>
            <a:chOff x="1540269" y="3524477"/>
            <a:chExt cx="287677" cy="16267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03AB363-6323-A086-D434-56D57482548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23BA685-B89D-20A2-F9D4-F3065A06D5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7D0773-4116-EAFA-0007-BFA4FBEA500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E8EB150-054B-5624-EFDA-E9B200D711EC}"/>
              </a:ext>
            </a:extLst>
          </p:cNvPr>
          <p:cNvGrpSpPr/>
          <p:nvPr/>
        </p:nvGrpSpPr>
        <p:grpSpPr>
          <a:xfrm>
            <a:off x="6032002" y="3280262"/>
            <a:ext cx="287677" cy="162674"/>
            <a:chOff x="1540269" y="3524477"/>
            <a:chExt cx="287677" cy="16267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3C5E06A-3392-E500-575E-ED70918617D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8B2399B-B812-E9CB-2432-759CAA31461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38A281-C1D4-0151-F81D-BE10AA414B2F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6B16701-B954-C76B-76BC-1C2ABEAB99AB}"/>
              </a:ext>
            </a:extLst>
          </p:cNvPr>
          <p:cNvCxnSpPr>
            <a:cxnSpLocks/>
          </p:cNvCxnSpPr>
          <p:nvPr/>
        </p:nvCxnSpPr>
        <p:spPr>
          <a:xfrm>
            <a:off x="8006652" y="336159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0C5D70-711A-59F0-92FD-D4E7A0F6CD4C}"/>
              </a:ext>
            </a:extLst>
          </p:cNvPr>
          <p:cNvCxnSpPr>
            <a:cxnSpLocks/>
          </p:cNvCxnSpPr>
          <p:nvPr/>
        </p:nvCxnSpPr>
        <p:spPr>
          <a:xfrm>
            <a:off x="9948235" y="336159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Donut 64">
            <a:extLst>
              <a:ext uri="{FF2B5EF4-FFF2-40B4-BE49-F238E27FC236}">
                <a16:creationId xmlns:a16="http://schemas.microsoft.com/office/drawing/2014/main" id="{87747B86-D55C-09CA-38F5-47044695243C}"/>
              </a:ext>
            </a:extLst>
          </p:cNvPr>
          <p:cNvSpPr/>
          <p:nvPr/>
        </p:nvSpPr>
        <p:spPr>
          <a:xfrm>
            <a:off x="8074142" y="2585403"/>
            <a:ext cx="2044598" cy="1604226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68" y="193614"/>
            <a:ext cx="11019099" cy="954566"/>
          </a:xfrm>
        </p:spPr>
        <p:txBody>
          <a:bodyPr>
            <a:normAutofit fontScale="90000"/>
          </a:bodyPr>
          <a:lstStyle/>
          <a:p>
            <a:r>
              <a:rPr lang="en-US" dirty="0"/>
              <a:t>To interpret our count matrix, we need an Experimental Design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49568" y="1371071"/>
            <a:ext cx="11019099" cy="3909224"/>
          </a:xfrm>
        </p:spPr>
        <p:txBody>
          <a:bodyPr/>
          <a:lstStyle/>
          <a:p>
            <a:r>
              <a:rPr lang="en-US" dirty="0"/>
              <a:t>At minimum, the Design File must contain</a:t>
            </a:r>
          </a:p>
          <a:p>
            <a:pPr lvl="1"/>
            <a:r>
              <a:rPr lang="en-US" dirty="0"/>
              <a:t>Identifiers for each sample (ideally matched to a data filename)</a:t>
            </a:r>
          </a:p>
          <a:p>
            <a:pPr lvl="1"/>
            <a:r>
              <a:rPr lang="en-US" dirty="0"/>
              <a:t>Assignment of all experimental parameters under consideration to each sample</a:t>
            </a:r>
          </a:p>
          <a:p>
            <a:r>
              <a:rPr lang="en-US" dirty="0"/>
              <a:t>Ideally- ANY feature/variable that might vary between samples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ED847C-4684-EEB4-8319-EA54EB010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416857"/>
              </p:ext>
            </p:extLst>
          </p:nvPr>
        </p:nvGraphicFramePr>
        <p:xfrm>
          <a:off x="1274618" y="3269673"/>
          <a:ext cx="4308764" cy="2856491"/>
        </p:xfrm>
        <a:graphic>
          <a:graphicData uri="http://schemas.openxmlformats.org/drawingml/2006/table">
            <a:tbl>
              <a:tblPr/>
              <a:tblGrid>
                <a:gridCol w="2044302">
                  <a:extLst>
                    <a:ext uri="{9D8B030D-6E8A-4147-A177-3AD203B41FA5}">
                      <a16:colId xmlns:a16="http://schemas.microsoft.com/office/drawing/2014/main" val="588985820"/>
                    </a:ext>
                  </a:extLst>
                </a:gridCol>
                <a:gridCol w="1478189">
                  <a:extLst>
                    <a:ext uri="{9D8B030D-6E8A-4147-A177-3AD203B41FA5}">
                      <a16:colId xmlns:a16="http://schemas.microsoft.com/office/drawing/2014/main" val="2074542981"/>
                    </a:ext>
                  </a:extLst>
                </a:gridCol>
                <a:gridCol w="786273">
                  <a:extLst>
                    <a:ext uri="{9D8B030D-6E8A-4147-A177-3AD203B41FA5}">
                      <a16:colId xmlns:a16="http://schemas.microsoft.com/office/drawing/2014/main" val="2634588529"/>
                    </a:ext>
                  </a:extLst>
                </a:gridCol>
              </a:tblGrid>
              <a:tr h="33995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sample</a:t>
                      </a:r>
                      <a:endParaRPr lang="en-US" sz="16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treatment</a:t>
                      </a:r>
                      <a:endParaRPr lang="en-US" sz="16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rep</a:t>
                      </a:r>
                      <a:endParaRPr lang="en-US" sz="16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64078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AL_TO_rep01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rep01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467660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AL_TO_rep02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rep02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52028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AL_TO_rep03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rep03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643700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DR_TO_rep01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rep01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842557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DR_TO_rep02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rep02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62433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DR_TO_rep03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rep03</a:t>
                      </a:r>
                      <a:endParaRPr lang="en-US" sz="1600" dirty="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49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24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2DBD-B67D-784C-80DA-06159D98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8" y="-159807"/>
            <a:ext cx="12017829" cy="10382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 the end, a table of DE Gene Scores (</a:t>
            </a:r>
            <a:r>
              <a:rPr lang="en-US" i="1" dirty="0"/>
              <a:t>e.g.</a:t>
            </a:r>
            <a:r>
              <a:rPr lang="en-US" dirty="0"/>
              <a:t>, with DESeq2)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AB648F-4127-019C-19D7-CBA6F4F1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86573"/>
              </p:ext>
            </p:extLst>
          </p:nvPr>
        </p:nvGraphicFramePr>
        <p:xfrm>
          <a:off x="692726" y="1003135"/>
          <a:ext cx="11388438" cy="4116383"/>
        </p:xfrm>
        <a:graphic>
          <a:graphicData uri="http://schemas.openxmlformats.org/drawingml/2006/table">
            <a:tbl>
              <a:tblPr/>
              <a:tblGrid>
                <a:gridCol w="890524">
                  <a:extLst>
                    <a:ext uri="{9D8B030D-6E8A-4147-A177-3AD203B41FA5}">
                      <a16:colId xmlns:a16="http://schemas.microsoft.com/office/drawing/2014/main" val="758928730"/>
                    </a:ext>
                  </a:extLst>
                </a:gridCol>
                <a:gridCol w="1575544">
                  <a:extLst>
                    <a:ext uri="{9D8B030D-6E8A-4147-A177-3AD203B41FA5}">
                      <a16:colId xmlns:a16="http://schemas.microsoft.com/office/drawing/2014/main" val="4049292579"/>
                    </a:ext>
                  </a:extLst>
                </a:gridCol>
                <a:gridCol w="1832427">
                  <a:extLst>
                    <a:ext uri="{9D8B030D-6E8A-4147-A177-3AD203B41FA5}">
                      <a16:colId xmlns:a16="http://schemas.microsoft.com/office/drawing/2014/main" val="3202590170"/>
                    </a:ext>
                  </a:extLst>
                </a:gridCol>
                <a:gridCol w="1661170">
                  <a:extLst>
                    <a:ext uri="{9D8B030D-6E8A-4147-A177-3AD203B41FA5}">
                      <a16:colId xmlns:a16="http://schemas.microsoft.com/office/drawing/2014/main" val="1447262089"/>
                    </a:ext>
                  </a:extLst>
                </a:gridCol>
                <a:gridCol w="1729671">
                  <a:extLst>
                    <a:ext uri="{9D8B030D-6E8A-4147-A177-3AD203B41FA5}">
                      <a16:colId xmlns:a16="http://schemas.microsoft.com/office/drawing/2014/main" val="2336985979"/>
                    </a:ext>
                  </a:extLst>
                </a:gridCol>
                <a:gridCol w="1849551">
                  <a:extLst>
                    <a:ext uri="{9D8B030D-6E8A-4147-A177-3AD203B41FA5}">
                      <a16:colId xmlns:a16="http://schemas.microsoft.com/office/drawing/2014/main" val="3946317880"/>
                    </a:ext>
                  </a:extLst>
                </a:gridCol>
                <a:gridCol w="1849551">
                  <a:extLst>
                    <a:ext uri="{9D8B030D-6E8A-4147-A177-3AD203B41FA5}">
                      <a16:colId xmlns:a16="http://schemas.microsoft.com/office/drawing/2014/main" val="303815478"/>
                    </a:ext>
                  </a:extLst>
                </a:gridCol>
              </a:tblGrid>
              <a:tr h="22602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id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baseMean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log2FoldChange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lfcSE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stat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pvalue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padj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35588"/>
                  </a:ext>
                </a:extLst>
              </a:tr>
              <a:tr h="424481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aagr-1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269.129364535602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-1.7442675672456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0.117789943380256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-14.8082893767481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1.29494023689411E-49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4.77497892947039E-48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240525"/>
                  </a:ext>
                </a:extLst>
              </a:tr>
              <a:tr h="424481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aagr-3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2008.77205021688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-0.150425067741619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0.0418534931952695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-3.59408632965959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0.0003255318965062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0.00115773135585242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631219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243.639422569596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0.278051661358966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0.118395785760709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2.34849289248301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0.0188495589454439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0.0458599158655762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311680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aakb-2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415.838439463941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0.561118701249279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0.100734483891487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5.57027424544835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2.54338675055636E-08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1.56247902940004E-07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129705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aakg-1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365.852541550914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0.50046549824763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0.0971820567244253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5.149772654707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2.6080239032197E-07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1.40999077665866E-06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803171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aakg-3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14.7626365586319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1.32753612196484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0.538581116196545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2.46487684406741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0.0137060352076937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0.034635107180592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256670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aakg-4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72.0407425048923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1.73861272918138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0.251164464315594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6.92220825871598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4.44656882831695E-12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3.78784449623833E-11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051801"/>
                  </a:ext>
                </a:extLst>
              </a:tr>
              <a:tr h="424481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aakg-5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736.490245516047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-0.171877365357521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0.063262738817093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-2.71688150989571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0.00659001957329092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0.018076559672254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222649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aap-1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846.749244306947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0.216032066870877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0.0694242604499855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3.11176619629258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0.00185971722699245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0.00572240163660642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86678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aars-2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2065.39673387659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0.132015428540962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0.0446828104046726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2.9545014591821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0.0031317467246952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0.00916240085776832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622031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45.7630124225589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1.01639572482027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0.300017225171763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3.38779123178136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0.000704578716201275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0.00236338649524766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101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1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9AD3-F5ED-BD48-81AD-656BD67A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86" y="34080"/>
            <a:ext cx="10515600" cy="6259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end result for all genes (in visual form)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622B8-B630-D14B-876E-C1CC40DD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37"/>
          <a:stretch/>
        </p:blipFill>
        <p:spPr>
          <a:xfrm>
            <a:off x="3344758" y="1003448"/>
            <a:ext cx="5730515" cy="4484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F67F9-8F88-A34C-BDD5-2BF75C6300FC}"/>
              </a:ext>
            </a:extLst>
          </p:cNvPr>
          <p:cNvSpPr txBox="1"/>
          <p:nvPr/>
        </p:nvSpPr>
        <p:spPr>
          <a:xfrm>
            <a:off x="810467" y="1310117"/>
            <a:ext cx="237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Increased by treatment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D2D20-B0DE-8D4C-91B6-FFBF4DB199EE}"/>
              </a:ext>
            </a:extLst>
          </p:cNvPr>
          <p:cNvSpPr txBox="1"/>
          <p:nvPr/>
        </p:nvSpPr>
        <p:spPr>
          <a:xfrm>
            <a:off x="810467" y="4619374"/>
            <a:ext cx="245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Decreased by treatment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A43C2C-68A2-A74C-BDC7-7A09CE6E1751}"/>
              </a:ext>
            </a:extLst>
          </p:cNvPr>
          <p:cNvCxnSpPr/>
          <p:nvPr/>
        </p:nvCxnSpPr>
        <p:spPr>
          <a:xfrm flipV="1">
            <a:off x="1900586" y="1591276"/>
            <a:ext cx="0" cy="116114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3C77E7-BED6-B74A-B6D1-BF20DD85B193}"/>
              </a:ext>
            </a:extLst>
          </p:cNvPr>
          <p:cNvCxnSpPr>
            <a:cxnSpLocks/>
          </p:cNvCxnSpPr>
          <p:nvPr/>
        </p:nvCxnSpPr>
        <p:spPr>
          <a:xfrm>
            <a:off x="1907843" y="3525306"/>
            <a:ext cx="0" cy="116114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6E162B-91D8-EF44-81AC-6D3CA992C03D}"/>
              </a:ext>
            </a:extLst>
          </p:cNvPr>
          <p:cNvCxnSpPr>
            <a:cxnSpLocks/>
          </p:cNvCxnSpPr>
          <p:nvPr/>
        </p:nvCxnSpPr>
        <p:spPr>
          <a:xfrm>
            <a:off x="4600243" y="5778648"/>
            <a:ext cx="3447144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5EDC33-A226-4B45-AA7F-E94F44A0C845}"/>
              </a:ext>
            </a:extLst>
          </p:cNvPr>
          <p:cNvSpPr txBox="1"/>
          <p:nvPr/>
        </p:nvSpPr>
        <p:spPr>
          <a:xfrm>
            <a:off x="8118410" y="5488362"/>
            <a:ext cx="293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Increased average expression</a:t>
            </a:r>
          </a:p>
          <a:p>
            <a:pPr algn="ctr"/>
            <a:r>
              <a:rPr lang="en-US" dirty="0"/>
              <a:t>across all samples</a:t>
            </a:r>
          </a:p>
        </p:txBody>
      </p:sp>
    </p:spTree>
    <p:extLst>
      <p:ext uri="{BB962C8B-B14F-4D97-AF65-F5344CB8AC3E}">
        <p14:creationId xmlns:p14="http://schemas.microsoft.com/office/powerpoint/2010/main" val="124406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64505"/>
            <a:ext cx="10513483" cy="1857062"/>
          </a:xfrm>
        </p:spPr>
        <p:txBody>
          <a:bodyPr/>
          <a:lstStyle/>
          <a:p>
            <a:pPr algn="ctr"/>
            <a:r>
              <a:rPr lang="en-US" dirty="0"/>
              <a:t>What goes into the complete analysis of a genome-scale data set?</a:t>
            </a:r>
            <a:br>
              <a:rPr lang="en-US" dirty="0"/>
            </a:br>
            <a:r>
              <a:rPr lang="en-US" sz="2800" dirty="0"/>
              <a:t>(using Bulk RNA-seq as an example)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61210-222C-9140-9DF4-7CBDEF6287F5}"/>
              </a:ext>
            </a:extLst>
          </p:cNvPr>
          <p:cNvGrpSpPr/>
          <p:nvPr/>
        </p:nvGrpSpPr>
        <p:grpSpPr>
          <a:xfrm>
            <a:off x="355317" y="2338935"/>
            <a:ext cx="1124162" cy="1294163"/>
            <a:chOff x="221753" y="2756041"/>
            <a:chExt cx="1124162" cy="1294163"/>
          </a:xfrm>
        </p:grpSpPr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CE15CB87-1222-6743-9DE3-FA8BB8D6F2E3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ABBD3D5-C22D-184A-85EB-10B2D46852CF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65B2E128-8846-7D48-A5C9-89670822D0DB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0F561B-EC4C-0947-BAEE-AB7C005C6A2C}"/>
              </a:ext>
            </a:extLst>
          </p:cNvPr>
          <p:cNvSpPr txBox="1"/>
          <p:nvPr/>
        </p:nvSpPr>
        <p:spPr>
          <a:xfrm>
            <a:off x="389913" y="3641055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7EC66E12-4346-DD4C-A200-D5E834017A3F}"/>
              </a:ext>
            </a:extLst>
          </p:cNvPr>
          <p:cNvSpPr/>
          <p:nvPr/>
        </p:nvSpPr>
        <p:spPr>
          <a:xfrm>
            <a:off x="10257675" y="2338934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A73D6-DB0C-544D-B33C-40D687C13636}"/>
              </a:ext>
            </a:extLst>
          </p:cNvPr>
          <p:cNvSpPr txBox="1"/>
          <p:nvPr/>
        </p:nvSpPr>
        <p:spPr>
          <a:xfrm>
            <a:off x="10019336" y="3516853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5D66C0-B271-D74D-9F3D-59F7999190D3}"/>
              </a:ext>
            </a:extLst>
          </p:cNvPr>
          <p:cNvGrpSpPr/>
          <p:nvPr/>
        </p:nvGrpSpPr>
        <p:grpSpPr>
          <a:xfrm>
            <a:off x="1542195" y="2809202"/>
            <a:ext cx="287677" cy="162674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2F5745-68BB-E741-94E5-A0D981912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E7061-D5BE-A045-9AA1-7735064C02C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9CDB2C-0F3D-904B-93C2-BB123B4C75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AC01E6-FD29-A61F-F742-59833120A0FA}"/>
              </a:ext>
            </a:extLst>
          </p:cNvPr>
          <p:cNvGrpSpPr/>
          <p:nvPr/>
        </p:nvGrpSpPr>
        <p:grpSpPr>
          <a:xfrm>
            <a:off x="1849349" y="2487499"/>
            <a:ext cx="7931649" cy="806080"/>
            <a:chOff x="1849349" y="2861576"/>
            <a:chExt cx="7931649" cy="806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175D14-BA76-4A4C-BA1C-6FD7A39799AB}"/>
                </a:ext>
              </a:extLst>
            </p:cNvPr>
            <p:cNvSpPr/>
            <p:nvPr/>
          </p:nvSpPr>
          <p:spPr>
            <a:xfrm>
              <a:off x="1849349" y="2861576"/>
              <a:ext cx="904126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QC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E216A-2A4A-674F-9A80-5F14C60CA684}"/>
                </a:ext>
              </a:extLst>
            </p:cNvPr>
            <p:cNvSpPr/>
            <p:nvPr/>
          </p:nvSpPr>
          <p:spPr>
            <a:xfrm>
              <a:off x="3149992" y="2861576"/>
              <a:ext cx="1150705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Alignment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C0FFDE-40C4-3A4F-BA8E-A6F93DBCB472}"/>
                </a:ext>
              </a:extLst>
            </p:cNvPr>
            <p:cNvSpPr/>
            <p:nvPr/>
          </p:nvSpPr>
          <p:spPr>
            <a:xfrm>
              <a:off x="4697214" y="2861576"/>
              <a:ext cx="1265863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Assignment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18CF48-C3F7-A14F-A8CD-71FE751AA8FC}"/>
                </a:ext>
              </a:extLst>
            </p:cNvPr>
            <p:cNvSpPr/>
            <p:nvPr/>
          </p:nvSpPr>
          <p:spPr>
            <a:xfrm>
              <a:off x="6359594" y="2861576"/>
              <a:ext cx="1512443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Merge  &amp; Normalization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564CFC-061E-0D41-AD93-C5962B10FB12}"/>
                </a:ext>
              </a:extLst>
            </p:cNvPr>
            <p:cNvSpPr/>
            <p:nvPr/>
          </p:nvSpPr>
          <p:spPr>
            <a:xfrm>
              <a:off x="8268555" y="2861576"/>
              <a:ext cx="1512443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Differential Expression Analysis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7EA1BB-6EC6-3644-B1CE-A3DE5CA7AB3A}"/>
                </a:ext>
              </a:extLst>
            </p:cNvPr>
            <p:cNvGrpSpPr/>
            <p:nvPr/>
          </p:nvGrpSpPr>
          <p:grpSpPr>
            <a:xfrm>
              <a:off x="2826465" y="3183279"/>
              <a:ext cx="287677" cy="162674"/>
              <a:chOff x="1540269" y="3524477"/>
              <a:chExt cx="287677" cy="162674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7F9700E-D73F-F642-A67E-2AC9A51CA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524477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9542E2A-E6F7-5E45-9466-77BFFC063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05814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E9E4C9-C4B6-564A-A2A2-B302A7A55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87151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521B37-6CB2-214B-AAA1-C9A85076B867}"/>
                </a:ext>
              </a:extLst>
            </p:cNvPr>
            <p:cNvGrpSpPr/>
            <p:nvPr/>
          </p:nvGrpSpPr>
          <p:grpSpPr>
            <a:xfrm>
              <a:off x="4367589" y="3183279"/>
              <a:ext cx="287677" cy="162674"/>
              <a:chOff x="1540269" y="3524477"/>
              <a:chExt cx="287677" cy="16267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CA7F6A2-84F2-8748-9C12-17B273786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524477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3A97D2F-8240-FC41-803C-B93BB4C2F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05814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B7F1AF3-938B-904E-9918-59FEBCBB2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87151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B20C50-E856-C743-B265-D72651BBDDA9}"/>
                </a:ext>
              </a:extLst>
            </p:cNvPr>
            <p:cNvGrpSpPr/>
            <p:nvPr/>
          </p:nvGrpSpPr>
          <p:grpSpPr>
            <a:xfrm>
              <a:off x="6032002" y="3183279"/>
              <a:ext cx="287677" cy="162674"/>
              <a:chOff x="1540269" y="3524477"/>
              <a:chExt cx="287677" cy="162674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A7B75E5-21A9-A646-BC60-53582691D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524477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ED918C0-4C6C-FA47-8D0D-1134EEEE9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05814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53BED72-221C-3C4D-BC8D-FDE1C7E7C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87151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2533B03-4B19-7A45-97AA-B4CA24516B77}"/>
                </a:ext>
              </a:extLst>
            </p:cNvPr>
            <p:cNvCxnSpPr>
              <a:cxnSpLocks/>
            </p:cNvCxnSpPr>
            <p:nvPr/>
          </p:nvCxnSpPr>
          <p:spPr>
            <a:xfrm>
              <a:off x="7913133" y="3264616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73AE33-7FB9-AA42-A7DC-0F6ADBDF76B7}"/>
              </a:ext>
            </a:extLst>
          </p:cNvPr>
          <p:cNvCxnSpPr>
            <a:cxnSpLocks/>
          </p:cNvCxnSpPr>
          <p:nvPr/>
        </p:nvCxnSpPr>
        <p:spPr>
          <a:xfrm>
            <a:off x="9875498" y="289053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ACFC6A3-787C-A54D-8F66-939403556094}"/>
              </a:ext>
            </a:extLst>
          </p:cNvPr>
          <p:cNvSpPr/>
          <p:nvPr/>
        </p:nvSpPr>
        <p:spPr>
          <a:xfrm>
            <a:off x="1773715" y="4720984"/>
            <a:ext cx="1054967" cy="788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Adapter/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sequences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2CB108-83FF-F44D-B488-EBEADF75B5E4}"/>
              </a:ext>
            </a:extLst>
          </p:cNvPr>
          <p:cNvSpPr/>
          <p:nvPr/>
        </p:nvSpPr>
        <p:spPr>
          <a:xfrm>
            <a:off x="1773715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0E1603-2052-EA4B-9DB7-D3DD135B14FD}"/>
              </a:ext>
            </a:extLst>
          </p:cNvPr>
          <p:cNvSpPr/>
          <p:nvPr/>
        </p:nvSpPr>
        <p:spPr>
          <a:xfrm>
            <a:off x="1773715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3D0199-BEC8-E54E-AF89-009D2C6194F5}"/>
              </a:ext>
            </a:extLst>
          </p:cNvPr>
          <p:cNvSpPr/>
          <p:nvPr/>
        </p:nvSpPr>
        <p:spPr>
          <a:xfrm>
            <a:off x="3189469" y="4720984"/>
            <a:ext cx="1054967" cy="788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sequences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E0E5A3-E747-3641-8A74-FA4762C7802E}"/>
              </a:ext>
            </a:extLst>
          </p:cNvPr>
          <p:cNvSpPr/>
          <p:nvPr/>
        </p:nvSpPr>
        <p:spPr>
          <a:xfrm>
            <a:off x="3189470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0BA065-C0DA-984D-9476-A551E6E1900D}"/>
              </a:ext>
            </a:extLst>
          </p:cNvPr>
          <p:cNvSpPr/>
          <p:nvPr/>
        </p:nvSpPr>
        <p:spPr>
          <a:xfrm>
            <a:off x="3189470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130A59-2304-7C42-A685-126766E860CF}"/>
              </a:ext>
            </a:extLst>
          </p:cNvPr>
          <p:cNvSpPr/>
          <p:nvPr/>
        </p:nvSpPr>
        <p:spPr>
          <a:xfrm>
            <a:off x="4796742" y="4720984"/>
            <a:ext cx="1054967" cy="788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annotations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F89285-7122-7442-87B6-8F44BBB8F1DF}"/>
              </a:ext>
            </a:extLst>
          </p:cNvPr>
          <p:cNvSpPr/>
          <p:nvPr/>
        </p:nvSpPr>
        <p:spPr>
          <a:xfrm>
            <a:off x="4794490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D96C17-05E7-344A-917A-856F659C72D2}"/>
              </a:ext>
            </a:extLst>
          </p:cNvPr>
          <p:cNvSpPr/>
          <p:nvPr/>
        </p:nvSpPr>
        <p:spPr>
          <a:xfrm>
            <a:off x="4794490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4681D5-F9A5-B244-8AAE-AC3AA37CB614}"/>
              </a:ext>
            </a:extLst>
          </p:cNvPr>
          <p:cNvSpPr/>
          <p:nvPr/>
        </p:nvSpPr>
        <p:spPr>
          <a:xfrm>
            <a:off x="6571638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E0E2DB-EDF3-1341-B15F-2C036FDA511D}"/>
              </a:ext>
            </a:extLst>
          </p:cNvPr>
          <p:cNvSpPr/>
          <p:nvPr/>
        </p:nvSpPr>
        <p:spPr>
          <a:xfrm>
            <a:off x="6571638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C18EA6-1CCA-A24A-93D5-77673499D15B}"/>
              </a:ext>
            </a:extLst>
          </p:cNvPr>
          <p:cNvSpPr/>
          <p:nvPr/>
        </p:nvSpPr>
        <p:spPr>
          <a:xfrm>
            <a:off x="8497691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517946-B24C-234C-ACA1-AAC8414C1660}"/>
              </a:ext>
            </a:extLst>
          </p:cNvPr>
          <p:cNvSpPr/>
          <p:nvPr/>
        </p:nvSpPr>
        <p:spPr>
          <a:xfrm>
            <a:off x="8497691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</p:spTree>
    <p:extLst>
      <p:ext uri="{BB962C8B-B14F-4D97-AF65-F5344CB8AC3E}">
        <p14:creationId xmlns:p14="http://schemas.microsoft.com/office/powerpoint/2010/main" val="36510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44" grpId="0" animBg="1"/>
      <p:bldP spid="48" grpId="0" animBg="1"/>
      <p:bldP spid="49" grpId="0" animBg="1"/>
      <p:bldP spid="45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802794"/>
          </a:xfrm>
        </p:spPr>
        <p:txBody>
          <a:bodyPr/>
          <a:lstStyle/>
          <a:p>
            <a:pPr algn="ctr"/>
            <a:r>
              <a:rPr lang="en-US" dirty="0"/>
              <a:t>“Rigor and Reproducibility”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448" y="1600202"/>
            <a:ext cx="11179219" cy="4525963"/>
          </a:xfrm>
        </p:spPr>
        <p:txBody>
          <a:bodyPr/>
          <a:lstStyle/>
          <a:p>
            <a:r>
              <a:rPr lang="en-US" dirty="0"/>
              <a:t>Every choice outlined in the last slide can impact results of analysis</a:t>
            </a:r>
          </a:p>
          <a:p>
            <a:r>
              <a:rPr lang="en-US" dirty="0"/>
              <a:t>Recording, monitoring, and sharing these factors is now recognized as critical in genomics analysis</a:t>
            </a:r>
          </a:p>
          <a:p>
            <a:pPr lvl="1"/>
            <a:r>
              <a:rPr lang="en-US" dirty="0"/>
              <a:t>A required aspect of all NIH grant proposals</a:t>
            </a:r>
          </a:p>
          <a:p>
            <a:pPr lvl="1"/>
            <a:r>
              <a:rPr lang="en-US" dirty="0"/>
              <a:t>Also required by many journals</a:t>
            </a:r>
          </a:p>
          <a:p>
            <a:r>
              <a:rPr lang="en-US" dirty="0"/>
              <a:t>Resource:  Karl Broman (Wisconsin) </a:t>
            </a:r>
          </a:p>
          <a:p>
            <a:pPr lvl="1"/>
            <a:r>
              <a:rPr lang="en-US" dirty="0">
                <a:hlinkClick r:id="rId2"/>
              </a:rPr>
              <a:t>http://kbroman.org/steps2rr/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http://kbroman.org/dataorg/pages/resources.html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1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E1FF-3036-B504-EC4A-BD17F34C2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 solve many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B2809-8E8D-0704-3ECA-B306F9D887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Easy reproducibility of results</a:t>
            </a:r>
          </a:p>
          <a:p>
            <a:r>
              <a:rPr lang="en-US" dirty="0"/>
              <a:t>Reduction in human error</a:t>
            </a:r>
          </a:p>
          <a:p>
            <a:r>
              <a:rPr lang="en-US" dirty="0"/>
              <a:t>Organization of output</a:t>
            </a:r>
          </a:p>
          <a:p>
            <a:r>
              <a:rPr lang="en-US" dirty="0"/>
              <a:t>Reduced work in program installation, maintenance,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5526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2E07-2FA8-F9A4-85CA-C2D41A34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C8A91-468C-1014-48BC-295FE6BFE4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Bioinformatics Pipelines and Approaches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 err="1"/>
              <a:t>Nextflow</a:t>
            </a:r>
            <a:r>
              <a:rPr lang="en-US" dirty="0"/>
              <a:t>/</a:t>
            </a:r>
            <a:r>
              <a:rPr lang="en-US" dirty="0" err="1"/>
              <a:t>nf</a:t>
            </a:r>
            <a:r>
              <a:rPr lang="en-US" dirty="0"/>
              <a:t>-core &amp; </a:t>
            </a:r>
            <a:r>
              <a:rPr lang="en-US" dirty="0" err="1"/>
              <a:t>Memverge</a:t>
            </a:r>
            <a:endParaRPr lang="en-US" dirty="0"/>
          </a:p>
          <a:p>
            <a:r>
              <a:rPr lang="en-US" dirty="0"/>
              <a:t>NF-Core </a:t>
            </a:r>
            <a:r>
              <a:rPr lang="en-US" dirty="0" err="1"/>
              <a:t>RNAseq</a:t>
            </a:r>
            <a:r>
              <a:rPr lang="en-US" dirty="0"/>
              <a:t> Pipeline Setup &amp; Launch</a:t>
            </a:r>
          </a:p>
          <a:p>
            <a:r>
              <a:rPr lang="en-US" dirty="0"/>
              <a:t>Lunch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Next Steps/Questions</a:t>
            </a:r>
          </a:p>
        </p:txBody>
      </p:sp>
    </p:spTree>
    <p:extLst>
      <p:ext uri="{BB962C8B-B14F-4D97-AF65-F5344CB8AC3E}">
        <p14:creationId xmlns:p14="http://schemas.microsoft.com/office/powerpoint/2010/main" val="3360460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2B16-C4DA-C4FE-10E0-8B6021EC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Workflow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FCF1-CF71-3EB1-821C-4933593C7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workflow system consists of</a:t>
            </a:r>
          </a:p>
          <a:p>
            <a:pPr lvl="1"/>
            <a:r>
              <a:rPr lang="en-US" dirty="0"/>
              <a:t>A language capable of describing the process that captures dependencies and computational complexities</a:t>
            </a:r>
          </a:p>
          <a:p>
            <a:pPr lvl="1"/>
            <a:r>
              <a:rPr lang="en-US" dirty="0"/>
              <a:t>A program (“engine”) capable of</a:t>
            </a:r>
          </a:p>
          <a:p>
            <a:pPr lvl="2"/>
            <a:r>
              <a:rPr lang="en-US" dirty="0"/>
              <a:t>Reading and executing the workflow description</a:t>
            </a:r>
          </a:p>
          <a:p>
            <a:pPr lvl="2"/>
            <a:r>
              <a:rPr lang="en-US" dirty="0"/>
              <a:t>Requesting/allocating the necessary computational resources to carry out the work</a:t>
            </a:r>
          </a:p>
          <a:p>
            <a:r>
              <a:rPr lang="en-US" dirty="0"/>
              <a:t>The power of these systems is that workflows</a:t>
            </a:r>
          </a:p>
          <a:p>
            <a:pPr lvl="1"/>
            <a:r>
              <a:rPr lang="en-US" dirty="0"/>
              <a:t>Can be run on any system for which an engine has been programmed and set up</a:t>
            </a:r>
          </a:p>
          <a:p>
            <a:pPr lvl="1"/>
            <a:r>
              <a:rPr lang="en-US" dirty="0"/>
              <a:t>Can be rerun for new data sets and/or analysis by changing a simple text-formatted parameter file</a:t>
            </a:r>
          </a:p>
        </p:txBody>
      </p:sp>
    </p:spTree>
    <p:extLst>
      <p:ext uri="{BB962C8B-B14F-4D97-AF65-F5344CB8AC3E}">
        <p14:creationId xmlns:p14="http://schemas.microsoft.com/office/powerpoint/2010/main" val="115276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Workflow definition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the base level is a single command, wrapped to accept input and generate output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structure (including dependencies) is captured in the workflow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64381" y="2811781"/>
            <a:ext cx="2095500" cy="1562100"/>
            <a:chOff x="3040380" y="2811780"/>
            <a:chExt cx="2095500" cy="1562100"/>
          </a:xfrm>
        </p:grpSpPr>
        <p:sp>
          <p:nvSpPr>
            <p:cNvPr id="4" name="Rectangle 3"/>
            <p:cNvSpPr/>
            <p:nvPr/>
          </p:nvSpPr>
          <p:spPr>
            <a:xfrm>
              <a:off x="3040380" y="2811780"/>
              <a:ext cx="2095500" cy="15621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90900" y="3329940"/>
              <a:ext cx="1402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MyProgram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39441" y="3098331"/>
            <a:ext cx="1363980" cy="989004"/>
            <a:chOff x="1615440" y="2872740"/>
            <a:chExt cx="1363980" cy="98900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82140" y="2872740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Input1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2140" y="3215323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2140" y="3523189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Input3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3539" y="3098329"/>
            <a:ext cx="1363980" cy="989003"/>
            <a:chOff x="1615440" y="2872740"/>
            <a:chExt cx="1363980" cy="98900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882139" y="2872740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2139" y="3215322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2139" y="3523189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982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workflow definition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Workflows are built from multiple steps, encapsulated in “modules”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70121" y="2208005"/>
            <a:ext cx="2095500" cy="1562100"/>
            <a:chOff x="3040380" y="2811780"/>
            <a:chExt cx="2095500" cy="1562100"/>
          </a:xfrm>
        </p:grpSpPr>
        <p:sp>
          <p:nvSpPr>
            <p:cNvPr id="5" name="Rectangle 4"/>
            <p:cNvSpPr/>
            <p:nvPr/>
          </p:nvSpPr>
          <p:spPr>
            <a:xfrm>
              <a:off x="3040380" y="2811780"/>
              <a:ext cx="2095500" cy="15621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90899" y="3329940"/>
              <a:ext cx="166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MyWorkFlow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45181" y="2494555"/>
            <a:ext cx="1363980" cy="989004"/>
            <a:chOff x="1615440" y="2872740"/>
            <a:chExt cx="1363980" cy="98900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882140" y="2872740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Input1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2140" y="3215323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2140" y="3523189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Input3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39279" y="2494553"/>
            <a:ext cx="1363980" cy="989003"/>
            <a:chOff x="1615440" y="2872740"/>
            <a:chExt cx="1363980" cy="989003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82139" y="2872740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2139" y="3215322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2139" y="3523189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Output3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651762" y="3767710"/>
            <a:ext cx="6383019" cy="1937875"/>
            <a:chOff x="1127760" y="4158125"/>
            <a:chExt cx="6383019" cy="1937875"/>
          </a:xfrm>
        </p:grpSpPr>
        <p:cxnSp>
          <p:nvCxnSpPr>
            <p:cNvPr id="22" name="Straight Connector 21"/>
            <p:cNvCxnSpPr/>
            <p:nvPr/>
          </p:nvCxnSpPr>
          <p:spPr>
            <a:xfrm flipH="1">
              <a:off x="2072640" y="4158125"/>
              <a:ext cx="1097280" cy="5434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48300" y="4158125"/>
              <a:ext cx="1098549" cy="5380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859280" y="4751868"/>
              <a:ext cx="4919979" cy="13441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1127760" y="4853940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127760" y="4922520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127760" y="4998720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2453638" y="5149334"/>
              <a:ext cx="1249681" cy="617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40577" y="5149334"/>
              <a:ext cx="1249681" cy="617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Prog2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817359" y="5842754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817359" y="5911334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817359" y="5987534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>
              <a:off x="1874520" y="4853940"/>
              <a:ext cx="594358" cy="40386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>
              <a:off x="1878330" y="4922520"/>
              <a:ext cx="575308" cy="467735"/>
            </a:xfrm>
            <a:prstGeom prst="bentConnector3">
              <a:avLst>
                <a:gd name="adj1" fmla="val 3278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/>
            <p:nvPr/>
          </p:nvCxnSpPr>
          <p:spPr>
            <a:xfrm>
              <a:off x="1870710" y="4998110"/>
              <a:ext cx="2769867" cy="294778"/>
            </a:xfrm>
            <a:prstGeom prst="bentConnector3">
              <a:avLst>
                <a:gd name="adj1" fmla="val 9484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/>
            <p:nvPr/>
          </p:nvCxnSpPr>
          <p:spPr>
            <a:xfrm>
              <a:off x="2072640" y="4922464"/>
              <a:ext cx="2567937" cy="446014"/>
            </a:xfrm>
            <a:prstGeom prst="bentConnector3">
              <a:avLst>
                <a:gd name="adj1" fmla="val 91246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4" idx="3"/>
              <a:endCxn id="35" idx="1"/>
            </p:cNvCxnSpPr>
            <p:nvPr/>
          </p:nvCxnSpPr>
          <p:spPr>
            <a:xfrm>
              <a:off x="3703319" y="5457944"/>
              <a:ext cx="9372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/>
            <p:nvPr/>
          </p:nvCxnSpPr>
          <p:spPr>
            <a:xfrm>
              <a:off x="3714747" y="5639228"/>
              <a:ext cx="3064512" cy="368344"/>
            </a:xfrm>
            <a:prstGeom prst="bentConnector3">
              <a:avLst>
                <a:gd name="adj1" fmla="val 574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/>
            <p:nvPr/>
          </p:nvCxnSpPr>
          <p:spPr>
            <a:xfrm>
              <a:off x="5890258" y="5305239"/>
              <a:ext cx="889001" cy="5362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/>
            <p:nvPr/>
          </p:nvCxnSpPr>
          <p:spPr>
            <a:xfrm>
              <a:off x="5878830" y="5427936"/>
              <a:ext cx="900429" cy="489842"/>
            </a:xfrm>
            <a:prstGeom prst="bentConnector3">
              <a:avLst>
                <a:gd name="adj1" fmla="val 30536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625741" y="488064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858402" y="488064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A95AB7-51EB-9AAE-C867-59C0B1B40445}"/>
              </a:ext>
            </a:extLst>
          </p:cNvPr>
          <p:cNvCxnSpPr>
            <a:cxnSpLocks/>
          </p:cNvCxnSpPr>
          <p:nvPr/>
        </p:nvCxnSpPr>
        <p:spPr>
          <a:xfrm>
            <a:off x="4529661" y="5376139"/>
            <a:ext cx="0" cy="151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39F5621-487D-3A9D-1143-5876A9739465}"/>
              </a:ext>
            </a:extLst>
          </p:cNvPr>
          <p:cNvGrpSpPr/>
          <p:nvPr/>
        </p:nvGrpSpPr>
        <p:grpSpPr>
          <a:xfrm>
            <a:off x="1361317" y="4800793"/>
            <a:ext cx="9061093" cy="1343605"/>
            <a:chOff x="1361317" y="4800793"/>
            <a:chExt cx="9061093" cy="134360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BE39499-647B-9DC8-4913-4442426D46F5}"/>
                </a:ext>
              </a:extLst>
            </p:cNvPr>
            <p:cNvGrpSpPr/>
            <p:nvPr/>
          </p:nvGrpSpPr>
          <p:grpSpPr>
            <a:xfrm>
              <a:off x="1361317" y="4800793"/>
              <a:ext cx="9061093" cy="1302710"/>
              <a:chOff x="1361317" y="4800793"/>
              <a:chExt cx="9061093" cy="130271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9E30623-3E83-7394-742E-7324F4669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3022" y="5472185"/>
                <a:ext cx="1228488" cy="833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DCC8021-D3A1-D0A5-D8C4-9EA168539B0F}"/>
                  </a:ext>
                </a:extLst>
              </p:cNvPr>
              <p:cNvGrpSpPr/>
              <p:nvPr/>
            </p:nvGrpSpPr>
            <p:grpSpPr>
              <a:xfrm>
                <a:off x="1361317" y="4800793"/>
                <a:ext cx="9061093" cy="1302710"/>
                <a:chOff x="-188999" y="5180945"/>
                <a:chExt cx="9061094" cy="1302710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28DE8BFF-F941-2BA2-0847-5D8888D7FECC}"/>
                    </a:ext>
                  </a:extLst>
                </p:cNvPr>
                <p:cNvGrpSpPr/>
                <p:nvPr/>
              </p:nvGrpSpPr>
              <p:grpSpPr>
                <a:xfrm>
                  <a:off x="-169656" y="5292622"/>
                  <a:ext cx="2569921" cy="317850"/>
                  <a:chOff x="-169656" y="5292622"/>
                  <a:chExt cx="2569921" cy="317850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621CD683-9E4E-52DC-D91D-BEE926DAA5EF}"/>
                      </a:ext>
                    </a:extLst>
                  </p:cNvPr>
                  <p:cNvSpPr txBox="1"/>
                  <p:nvPr/>
                </p:nvSpPr>
                <p:spPr>
                  <a:xfrm>
                    <a:off x="-169656" y="5333473"/>
                    <a:ext cx="1747594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Input1 =&gt; Step1/Input1</a:t>
                    </a:r>
                  </a:p>
                </p:txBody>
              </p: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F0130E30-6A0C-16BE-D21C-6912D1576F1B}"/>
                      </a:ext>
                    </a:extLst>
                  </p:cNvPr>
                  <p:cNvCxnSpPr>
                    <a:cxnSpLocks/>
                    <a:endCxn id="123" idx="3"/>
                  </p:cNvCxnSpPr>
                  <p:nvPr/>
                </p:nvCxnSpPr>
                <p:spPr>
                  <a:xfrm flipH="1">
                    <a:off x="1577938" y="5292622"/>
                    <a:ext cx="822327" cy="1793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4A27680-46A2-2FD9-F3CC-3E1096CB3DF2}"/>
                    </a:ext>
                  </a:extLst>
                </p:cNvPr>
                <p:cNvGrpSpPr/>
                <p:nvPr/>
              </p:nvGrpSpPr>
              <p:grpSpPr>
                <a:xfrm>
                  <a:off x="-188999" y="5444656"/>
                  <a:ext cx="6097489" cy="1038999"/>
                  <a:chOff x="-188999" y="5444656"/>
                  <a:chExt cx="6097489" cy="103899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27C6251C-3E32-7FDC-0265-33151C1B3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39" y="6206656"/>
                    <a:ext cx="2311851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/>
                      <a:t>Step1/Output1 =&gt; Step2/Input3</a:t>
                    </a:r>
                    <a:endParaRPr lang="en-US" sz="1200" dirty="0"/>
                  </a:p>
                </p:txBody>
              </p: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8587E0E4-B320-1CE6-E7A5-430F1B4B4A07}"/>
                      </a:ext>
                    </a:extLst>
                  </p:cNvPr>
                  <p:cNvCxnSpPr>
                    <a:cxnSpLocks/>
                    <a:endCxn id="120" idx="0"/>
                  </p:cNvCxnSpPr>
                  <p:nvPr/>
                </p:nvCxnSpPr>
                <p:spPr>
                  <a:xfrm>
                    <a:off x="4061147" y="5444656"/>
                    <a:ext cx="691418" cy="76200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41F925E5-9E4D-8594-6801-CA983081AA83}"/>
                      </a:ext>
                    </a:extLst>
                  </p:cNvPr>
                  <p:cNvSpPr txBox="1"/>
                  <p:nvPr/>
                </p:nvSpPr>
                <p:spPr>
                  <a:xfrm>
                    <a:off x="-188999" y="5795811"/>
                    <a:ext cx="1915909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Unused/temporary output</a:t>
                    </a:r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4444EAD-A0E0-8864-39D4-162C404D27C1}"/>
                    </a:ext>
                  </a:extLst>
                </p:cNvPr>
                <p:cNvGrpSpPr/>
                <p:nvPr/>
              </p:nvGrpSpPr>
              <p:grpSpPr>
                <a:xfrm>
                  <a:off x="6152951" y="5180945"/>
                  <a:ext cx="2719144" cy="585609"/>
                  <a:chOff x="6152951" y="5180945"/>
                  <a:chExt cx="2719144" cy="585609"/>
                </a:xfrm>
              </p:grpSpPr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43FD88E2-4799-8A39-6098-9B7968672333}"/>
                      </a:ext>
                    </a:extLst>
                  </p:cNvPr>
                  <p:cNvSpPr txBox="1"/>
                  <p:nvPr/>
                </p:nvSpPr>
                <p:spPr>
                  <a:xfrm>
                    <a:off x="6884050" y="5180945"/>
                    <a:ext cx="1988045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Step2/Output2 =&gt; Output2</a:t>
                    </a: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E6EDC63D-EAA0-138D-A291-1DC8C321E893}"/>
                      </a:ext>
                    </a:extLst>
                  </p:cNvPr>
                  <p:cNvCxnSpPr>
                    <a:cxnSpLocks/>
                    <a:stCxn id="118" idx="2"/>
                  </p:cNvCxnSpPr>
                  <p:nvPr/>
                </p:nvCxnSpPr>
                <p:spPr>
                  <a:xfrm flipH="1">
                    <a:off x="6152951" y="5457944"/>
                    <a:ext cx="1725122" cy="30861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19EC3AF-C609-FAAC-3DB3-C666C097EAF2}"/>
                </a:ext>
              </a:extLst>
            </p:cNvPr>
            <p:cNvSpPr txBox="1"/>
            <p:nvPr/>
          </p:nvSpPr>
          <p:spPr>
            <a:xfrm>
              <a:off x="8336298" y="5867399"/>
              <a:ext cx="1988045" cy="276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Step1/Output2 =&gt; Output3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F5863B2-9D69-20E4-8FDF-4A0B2E17913F}"/>
                </a:ext>
              </a:extLst>
            </p:cNvPr>
            <p:cNvCxnSpPr>
              <a:cxnSpLocks/>
              <a:stCxn id="111" idx="1"/>
            </p:cNvCxnSpPr>
            <p:nvPr/>
          </p:nvCxnSpPr>
          <p:spPr>
            <a:xfrm flipH="1" flipV="1">
              <a:off x="7781052" y="5631628"/>
              <a:ext cx="555246" cy="3742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257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F28156-B12E-4051-21B9-6764EA2747F1}"/>
              </a:ext>
            </a:extLst>
          </p:cNvPr>
          <p:cNvSpPr/>
          <p:nvPr/>
        </p:nvSpPr>
        <p:spPr>
          <a:xfrm>
            <a:off x="934094" y="66261"/>
            <a:ext cx="7023836" cy="927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nf-core/rnaseq metro map">
            <a:extLst>
              <a:ext uri="{FF2B5EF4-FFF2-40B4-BE49-F238E27FC236}">
                <a16:creationId xmlns:a16="http://schemas.microsoft.com/office/drawing/2014/main" id="{D6C165E4-ADCC-1D01-EE57-9C129024E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7" y="1053730"/>
            <a:ext cx="11576213" cy="483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AE060B2-E484-1294-E5BF-3F0A69D9FF58}"/>
              </a:ext>
            </a:extLst>
          </p:cNvPr>
          <p:cNvGrpSpPr/>
          <p:nvPr/>
        </p:nvGrpSpPr>
        <p:grpSpPr>
          <a:xfrm>
            <a:off x="979932" y="140040"/>
            <a:ext cx="1023007" cy="813980"/>
            <a:chOff x="221753" y="2756041"/>
            <a:chExt cx="1124162" cy="1294163"/>
          </a:xfrm>
        </p:grpSpPr>
        <p:sp>
          <p:nvSpPr>
            <p:cNvPr id="3" name="Snip Single Corner Rectangle 2">
              <a:extLst>
                <a:ext uri="{FF2B5EF4-FFF2-40B4-BE49-F238E27FC236}">
                  <a16:creationId xmlns:a16="http://schemas.microsoft.com/office/drawing/2014/main" id="{CA9A842C-8F62-0EE4-9FC8-00DAC9D2492B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F7134FC6-B734-B7E4-81FE-9857692AF06B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F0CB5EEE-E7D5-A14B-9D61-48E2DB7E510C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9EBF9FB-9D8B-C7FB-F2F5-3A8BA94C0ACD}"/>
              </a:ext>
            </a:extLst>
          </p:cNvPr>
          <p:cNvSpPr txBox="1"/>
          <p:nvPr/>
        </p:nvSpPr>
        <p:spPr>
          <a:xfrm>
            <a:off x="934094" y="359613"/>
            <a:ext cx="9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files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fastq</a:t>
            </a:r>
            <a:r>
              <a:rPr lang="en-US" sz="12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E131CA-4EEE-C126-D9ED-6E9C5DA588E0}"/>
              </a:ext>
            </a:extLst>
          </p:cNvPr>
          <p:cNvSpPr/>
          <p:nvPr/>
        </p:nvSpPr>
        <p:spPr>
          <a:xfrm>
            <a:off x="2454166" y="288603"/>
            <a:ext cx="822770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864AD-95B7-FC6C-5A0E-3E7A0428FCAB}"/>
              </a:ext>
            </a:extLst>
          </p:cNvPr>
          <p:cNvSpPr/>
          <p:nvPr/>
        </p:nvSpPr>
        <p:spPr>
          <a:xfrm>
            <a:off x="3776996" y="288603"/>
            <a:ext cx="1047162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Alignment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C6E04-A69B-5448-1BCD-C42E261E1ED0}"/>
              </a:ext>
            </a:extLst>
          </p:cNvPr>
          <p:cNvSpPr/>
          <p:nvPr/>
        </p:nvSpPr>
        <p:spPr>
          <a:xfrm>
            <a:off x="5335987" y="288603"/>
            <a:ext cx="1376349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Quantification</a:t>
            </a:r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460B9-6CF4-AA67-D41C-D063C931841A}"/>
              </a:ext>
            </a:extLst>
          </p:cNvPr>
          <p:cNvSpPr/>
          <p:nvPr/>
        </p:nvSpPr>
        <p:spPr>
          <a:xfrm>
            <a:off x="7206187" y="288603"/>
            <a:ext cx="1376349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Merge  &amp; Normalization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D6706-7CEC-A216-3D94-7C882BC90D78}"/>
              </a:ext>
            </a:extLst>
          </p:cNvPr>
          <p:cNvSpPr/>
          <p:nvPr/>
        </p:nvSpPr>
        <p:spPr>
          <a:xfrm>
            <a:off x="9052802" y="288603"/>
            <a:ext cx="1376349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Differential Expression Analysis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95EC07E1-F31E-F2BE-7E68-4AD91779F3A1}"/>
              </a:ext>
            </a:extLst>
          </p:cNvPr>
          <p:cNvSpPr/>
          <p:nvPr/>
        </p:nvSpPr>
        <p:spPr>
          <a:xfrm>
            <a:off x="10827804" y="140038"/>
            <a:ext cx="849136" cy="665593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6F6EE-9ED7-16B0-F752-3254C8855D6B}"/>
              </a:ext>
            </a:extLst>
          </p:cNvPr>
          <p:cNvSpPr txBox="1"/>
          <p:nvPr/>
        </p:nvSpPr>
        <p:spPr>
          <a:xfrm>
            <a:off x="10759373" y="141163"/>
            <a:ext cx="12662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Differentially</a:t>
            </a:r>
          </a:p>
          <a:p>
            <a:r>
              <a:rPr lang="en-US" sz="1100" dirty="0"/>
              <a:t>Expressed </a:t>
            </a:r>
          </a:p>
          <a:p>
            <a:r>
              <a:rPr lang="en-US" sz="1100" dirty="0"/>
              <a:t>Genes Table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1226-3768-4501-661A-6AFA7876323A}"/>
              </a:ext>
            </a:extLst>
          </p:cNvPr>
          <p:cNvGrpSpPr/>
          <p:nvPr/>
        </p:nvGrpSpPr>
        <p:grpSpPr>
          <a:xfrm>
            <a:off x="2091542" y="491038"/>
            <a:ext cx="261791" cy="102316"/>
            <a:chOff x="1540269" y="3524477"/>
            <a:chExt cx="287677" cy="16267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221915-FCF7-ACED-8E11-F7F1D75D0C3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55C796-7A55-6C32-E6C9-5CA1CFF9E29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A95842-AE2A-811A-4AF3-4686259B6A9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62728C-C208-D754-72E5-33E74E64AA26}"/>
              </a:ext>
            </a:extLst>
          </p:cNvPr>
          <p:cNvGrpSpPr/>
          <p:nvPr/>
        </p:nvGrpSpPr>
        <p:grpSpPr>
          <a:xfrm>
            <a:off x="3375812" y="491038"/>
            <a:ext cx="261791" cy="102316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222B4A-490D-D25A-3502-416E6A93248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DEDB711-AA68-759F-CCBC-A91F2782A2FE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5BAD74-3B35-69BD-0A15-DD49BACEB28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40B8FD-B25F-24DA-5E54-D234D178441F}"/>
              </a:ext>
            </a:extLst>
          </p:cNvPr>
          <p:cNvGrpSpPr/>
          <p:nvPr/>
        </p:nvGrpSpPr>
        <p:grpSpPr>
          <a:xfrm>
            <a:off x="4906545" y="491038"/>
            <a:ext cx="261791" cy="102316"/>
            <a:chOff x="1540269" y="3524477"/>
            <a:chExt cx="287677" cy="16267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2FDF0F-A0BC-69E7-00D2-7093FC52383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B72665A-BEA1-618C-9847-891103A0477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489D8-8D36-3B47-69F0-2D1378A827D3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89A1E0-DB25-51D0-42D8-41BB3552E0D7}"/>
              </a:ext>
            </a:extLst>
          </p:cNvPr>
          <p:cNvGrpSpPr/>
          <p:nvPr/>
        </p:nvGrpSpPr>
        <p:grpSpPr>
          <a:xfrm>
            <a:off x="6778778" y="491038"/>
            <a:ext cx="261791" cy="102316"/>
            <a:chOff x="1540269" y="3524477"/>
            <a:chExt cx="287677" cy="16267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1DE346F-EBB6-B91A-2DCA-F1D9975764B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AEBA30-81D6-589B-CD18-D083FDDB166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46358C7-5114-099A-FA3F-6B6B503AC7A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20BAE-2229-0617-2EB3-970121B1F596}"/>
              </a:ext>
            </a:extLst>
          </p:cNvPr>
          <p:cNvCxnSpPr>
            <a:cxnSpLocks/>
          </p:cNvCxnSpPr>
          <p:nvPr/>
        </p:nvCxnSpPr>
        <p:spPr>
          <a:xfrm>
            <a:off x="8639127" y="572375"/>
            <a:ext cx="261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E19FC1-4154-F6C1-6D5C-BD99810E97E0}"/>
              </a:ext>
            </a:extLst>
          </p:cNvPr>
          <p:cNvCxnSpPr>
            <a:cxnSpLocks/>
          </p:cNvCxnSpPr>
          <p:nvPr/>
        </p:nvCxnSpPr>
        <p:spPr>
          <a:xfrm>
            <a:off x="10497582" y="572375"/>
            <a:ext cx="261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8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A866-1EE8-AEFA-E222-28A2A604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Community supported workflows:  </a:t>
            </a:r>
            <a:r>
              <a:rPr lang="en-US" dirty="0" err="1"/>
              <a:t>NextFlow</a:t>
            </a:r>
            <a:r>
              <a:rPr lang="en-US" dirty="0"/>
              <a:t>/NF-core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38EA-BE12-EFDE-F4B9-97E2A2E54E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https://nf-co.re/</a:t>
            </a:r>
            <a:endParaRPr lang="en-US" dirty="0"/>
          </a:p>
          <a:p>
            <a:r>
              <a:rPr lang="en-US" dirty="0" err="1"/>
              <a:t>Nf</a:t>
            </a:r>
            <a:r>
              <a:rPr lang="en-US" dirty="0"/>
              <a:t>-core Pipelines are </a:t>
            </a:r>
          </a:p>
          <a:p>
            <a:pPr lvl="1"/>
            <a:r>
              <a:rPr lang="en-US" dirty="0"/>
              <a:t>(Mostly) focused on specific data type</a:t>
            </a:r>
          </a:p>
          <a:p>
            <a:pPr lvl="1"/>
            <a:r>
              <a:rPr lang="en-US" dirty="0"/>
              <a:t>Supported by teams of volunteers</a:t>
            </a:r>
          </a:p>
          <a:p>
            <a:pPr lvl="1"/>
            <a:r>
              <a:rPr lang="en-US" dirty="0"/>
              <a:t>A systematic way to get systematic execution, logging, and organized output </a:t>
            </a:r>
          </a:p>
          <a:p>
            <a:pPr lvl="1"/>
            <a:r>
              <a:rPr lang="en-US" dirty="0"/>
              <a:t>Generally “best-practice” accepted steps</a:t>
            </a:r>
          </a:p>
        </p:txBody>
      </p:sp>
    </p:spTree>
    <p:extLst>
      <p:ext uri="{BB962C8B-B14F-4D97-AF65-F5344CB8AC3E}">
        <p14:creationId xmlns:p14="http://schemas.microsoft.com/office/powerpoint/2010/main" val="3641322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31ED-B43F-542F-BED4-213D12B3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NF-core: working with your output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D060-C490-3B64-957D-ED9BABF0A5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NF-core pipelines generally focus on the standard common analysis step</a:t>
            </a:r>
          </a:p>
          <a:p>
            <a:r>
              <a:rPr lang="en-US" dirty="0"/>
              <a:t>Many summary output files are available</a:t>
            </a:r>
          </a:p>
          <a:p>
            <a:r>
              <a:rPr lang="en-US" dirty="0"/>
              <a:t>Output tables can become input to other tools </a:t>
            </a:r>
          </a:p>
          <a:p>
            <a:pPr lvl="1"/>
            <a:r>
              <a:rPr lang="en-US" dirty="0"/>
              <a:t>RNA-seq analysis with Sequin</a:t>
            </a:r>
          </a:p>
          <a:p>
            <a:pPr lvl="1"/>
            <a:r>
              <a:rPr lang="en-US" dirty="0">
                <a:hlinkClick r:id="rId2"/>
              </a:rPr>
              <a:t>https://sequin.ncats.io/app/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31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169F-F83A-D230-A567-4F83FE88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FE1E-6ABC-2046-AD28-174D5AB1B1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Workflows allow for systematic and reproducible execution of complex, multi-step analysis of genome-scale data</a:t>
            </a:r>
          </a:p>
          <a:p>
            <a:r>
              <a:rPr lang="en-US" dirty="0"/>
              <a:t>Community-supported workflows let you</a:t>
            </a:r>
          </a:p>
          <a:p>
            <a:pPr lvl="1"/>
            <a:r>
              <a:rPr lang="en-US" dirty="0"/>
              <a:t>Carry out best-in-practice analysis plans</a:t>
            </a:r>
          </a:p>
          <a:p>
            <a:pPr lvl="1"/>
            <a:r>
              <a:rPr lang="en-US" dirty="0"/>
              <a:t>Reduce effort and potential error </a:t>
            </a:r>
          </a:p>
          <a:p>
            <a:pPr lvl="1"/>
            <a:r>
              <a:rPr lang="en-US" dirty="0"/>
              <a:t>Keep track of analysis steps and output for subsequent downstream analysis and reporting/publication</a:t>
            </a:r>
          </a:p>
          <a:p>
            <a:r>
              <a:rPr lang="en-US" dirty="0"/>
              <a:t>The learning curve is still not trivial</a:t>
            </a:r>
          </a:p>
          <a:p>
            <a:pPr lvl="1"/>
            <a:r>
              <a:rPr lang="en-US" dirty="0"/>
              <a:t>We can help</a:t>
            </a:r>
          </a:p>
        </p:txBody>
      </p:sp>
    </p:spTree>
    <p:extLst>
      <p:ext uri="{BB962C8B-B14F-4D97-AF65-F5344CB8AC3E}">
        <p14:creationId xmlns:p14="http://schemas.microsoft.com/office/powerpoint/2010/main" val="205553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rrisDavi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196" y="296213"/>
            <a:ext cx="8243604" cy="5555359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01143C40-0590-FD4C-9703-071C1C6A7FC1}"/>
              </a:ext>
            </a:extLst>
          </p:cNvPr>
          <p:cNvSpPr/>
          <p:nvPr/>
        </p:nvSpPr>
        <p:spPr>
          <a:xfrm>
            <a:off x="4505857" y="1794682"/>
            <a:ext cx="2154250" cy="1460310"/>
          </a:xfrm>
          <a:prstGeom prst="wedgeEllipseCallout">
            <a:avLst/>
          </a:prstGeom>
          <a:solidFill>
            <a:srgbClr val="FFFFFF">
              <a:alpha val="69804"/>
            </a:srgbClr>
          </a:solidFill>
          <a:ln>
            <a:solidFill>
              <a:srgbClr val="2C2A29">
                <a:alpha val="8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2853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39" y="799923"/>
            <a:ext cx="11243553" cy="10382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goes into the complete analysis of a genome-scale data set?</a:t>
            </a:r>
            <a:br>
              <a:rPr lang="en-US" dirty="0"/>
            </a:br>
            <a:r>
              <a:rPr lang="en-US" sz="2800" dirty="0"/>
              <a:t>(using Bulk RNA-seq as an example)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83019-A424-6242-BF7D-22CDDBAF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696"/>
            <a:ext cx="10515600" cy="3866533"/>
          </a:xfrm>
        </p:spPr>
        <p:txBody>
          <a:bodyPr/>
          <a:lstStyle/>
          <a:p>
            <a:r>
              <a:rPr lang="en-US" dirty="0"/>
              <a:t>Most complex data needs multiple steps to go from raw data to ”answers”</a:t>
            </a:r>
          </a:p>
          <a:p>
            <a:r>
              <a:rPr lang="en-US" dirty="0"/>
              <a:t>Example: </a:t>
            </a:r>
            <a:r>
              <a:rPr lang="en-US" dirty="0" err="1"/>
              <a:t>RNAseq</a:t>
            </a:r>
            <a:r>
              <a:rPr lang="en-US" dirty="0"/>
              <a:t> data to Differentially expressed genes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61210-222C-9140-9DF4-7CBDEF6287F5}"/>
              </a:ext>
            </a:extLst>
          </p:cNvPr>
          <p:cNvGrpSpPr/>
          <p:nvPr/>
        </p:nvGrpSpPr>
        <p:grpSpPr>
          <a:xfrm>
            <a:off x="355317" y="3734515"/>
            <a:ext cx="1124162" cy="1294163"/>
            <a:chOff x="221753" y="2756041"/>
            <a:chExt cx="1124162" cy="1294163"/>
          </a:xfrm>
        </p:grpSpPr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CE15CB87-1222-6743-9DE3-FA8BB8D6F2E3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ABBD3D5-C22D-184A-85EB-10B2D46852CF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65B2E128-8846-7D48-A5C9-89670822D0DB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0F561B-EC4C-0947-BAEE-AB7C005C6A2C}"/>
              </a:ext>
            </a:extLst>
          </p:cNvPr>
          <p:cNvSpPr txBox="1"/>
          <p:nvPr/>
        </p:nvSpPr>
        <p:spPr>
          <a:xfrm>
            <a:off x="389913" y="5036635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75D14-BA76-4A4C-BA1C-6FD7A39799AB}"/>
              </a:ext>
            </a:extLst>
          </p:cNvPr>
          <p:cNvSpPr/>
          <p:nvPr/>
        </p:nvSpPr>
        <p:spPr>
          <a:xfrm>
            <a:off x="1849349" y="3883079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E216A-2A4A-674F-9A80-5F14C60CA684}"/>
              </a:ext>
            </a:extLst>
          </p:cNvPr>
          <p:cNvSpPr/>
          <p:nvPr/>
        </p:nvSpPr>
        <p:spPr>
          <a:xfrm>
            <a:off x="3149992" y="3883079"/>
            <a:ext cx="1150705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Alignment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C0FFDE-40C4-3A4F-BA8E-A6F93DBCB472}"/>
              </a:ext>
            </a:extLst>
          </p:cNvPr>
          <p:cNvSpPr/>
          <p:nvPr/>
        </p:nvSpPr>
        <p:spPr>
          <a:xfrm>
            <a:off x="4676432" y="388307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Quantification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8CF48-C3F7-A14F-A8CD-71FE751AA8FC}"/>
              </a:ext>
            </a:extLst>
          </p:cNvPr>
          <p:cNvSpPr/>
          <p:nvPr/>
        </p:nvSpPr>
        <p:spPr>
          <a:xfrm>
            <a:off x="6546632" y="388307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Merge  &amp;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64CFC-061E-0D41-AD93-C5962B10FB12}"/>
              </a:ext>
            </a:extLst>
          </p:cNvPr>
          <p:cNvSpPr/>
          <p:nvPr/>
        </p:nvSpPr>
        <p:spPr>
          <a:xfrm>
            <a:off x="8393247" y="388307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Analysis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7EC66E12-4346-DD4C-A200-D5E834017A3F}"/>
              </a:ext>
            </a:extLst>
          </p:cNvPr>
          <p:cNvSpPr/>
          <p:nvPr/>
        </p:nvSpPr>
        <p:spPr>
          <a:xfrm>
            <a:off x="10257675" y="3734514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A73D6-DB0C-544D-B33C-40D687C13636}"/>
              </a:ext>
            </a:extLst>
          </p:cNvPr>
          <p:cNvSpPr txBox="1"/>
          <p:nvPr/>
        </p:nvSpPr>
        <p:spPr>
          <a:xfrm>
            <a:off x="10019336" y="4912433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5D66C0-B271-D74D-9F3D-59F7999190D3}"/>
              </a:ext>
            </a:extLst>
          </p:cNvPr>
          <p:cNvGrpSpPr/>
          <p:nvPr/>
        </p:nvGrpSpPr>
        <p:grpSpPr>
          <a:xfrm>
            <a:off x="1542195" y="4204782"/>
            <a:ext cx="287677" cy="162674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2F5745-68BB-E741-94E5-A0D981912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E7061-D5BE-A045-9AA1-7735064C02C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9CDB2C-0F3D-904B-93C2-BB123B4C75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7EA1BB-6EC6-3644-B1CE-A3DE5CA7AB3A}"/>
              </a:ext>
            </a:extLst>
          </p:cNvPr>
          <p:cNvGrpSpPr/>
          <p:nvPr/>
        </p:nvGrpSpPr>
        <p:grpSpPr>
          <a:xfrm>
            <a:off x="2826465" y="4204782"/>
            <a:ext cx="287677" cy="162674"/>
            <a:chOff x="1540269" y="3524477"/>
            <a:chExt cx="287677" cy="162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F9700E-D73F-F642-A67E-2AC9A51CAC7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542E2A-E6F7-5E45-9466-77BFFC0637A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AE9E4C9-C4B6-564A-A2A2-B302A7A553A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521B37-6CB2-214B-AAA1-C9A85076B867}"/>
              </a:ext>
            </a:extLst>
          </p:cNvPr>
          <p:cNvGrpSpPr/>
          <p:nvPr/>
        </p:nvGrpSpPr>
        <p:grpSpPr>
          <a:xfrm>
            <a:off x="4357198" y="4204782"/>
            <a:ext cx="287677" cy="162674"/>
            <a:chOff x="1540269" y="3524477"/>
            <a:chExt cx="287677" cy="16267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CA7F6A2-84F2-8748-9C12-17B273786BC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A97D2F-8240-FC41-803C-B93BB4C2F5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B7F1AF3-938B-904E-9918-59FEBCBB287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B20C50-E856-C743-B265-D72651BBDDA9}"/>
              </a:ext>
            </a:extLst>
          </p:cNvPr>
          <p:cNvGrpSpPr/>
          <p:nvPr/>
        </p:nvGrpSpPr>
        <p:grpSpPr>
          <a:xfrm>
            <a:off x="6229431" y="4204782"/>
            <a:ext cx="287677" cy="162674"/>
            <a:chOff x="1540269" y="3524477"/>
            <a:chExt cx="287677" cy="1626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A7B75E5-21A9-A646-BC60-53582691D34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ED918C0-4C6C-FA47-8D0D-1134EEEE9A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3BED72-221C-3C4D-BC8D-FDE1C7E7C68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533B03-4B19-7A45-97AA-B4CA24516B77}"/>
              </a:ext>
            </a:extLst>
          </p:cNvPr>
          <p:cNvCxnSpPr>
            <a:cxnSpLocks/>
          </p:cNvCxnSpPr>
          <p:nvPr/>
        </p:nvCxnSpPr>
        <p:spPr>
          <a:xfrm>
            <a:off x="8089780" y="428611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73AE33-7FB9-AA42-A7DC-0F6ADBDF76B7}"/>
              </a:ext>
            </a:extLst>
          </p:cNvPr>
          <p:cNvCxnSpPr>
            <a:cxnSpLocks/>
          </p:cNvCxnSpPr>
          <p:nvPr/>
        </p:nvCxnSpPr>
        <p:spPr>
          <a:xfrm>
            <a:off x="9948235" y="428611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8FCC3A98-6A19-7248-B102-0982D4E7B112}"/>
              </a:ext>
            </a:extLst>
          </p:cNvPr>
          <p:cNvSpPr/>
          <p:nvPr/>
        </p:nvSpPr>
        <p:spPr>
          <a:xfrm>
            <a:off x="1386533" y="3521678"/>
            <a:ext cx="1763459" cy="1528881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559-EF2E-AB4E-B270-4B239895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41" y="175653"/>
            <a:ext cx="11314771" cy="851741"/>
          </a:xfrm>
        </p:spPr>
        <p:txBody>
          <a:bodyPr>
            <a:normAutofit fontScale="90000"/>
          </a:bodyPr>
          <a:lstStyle/>
          <a:p>
            <a:r>
              <a:rPr lang="en-US" dirty="0"/>
              <a:t>A typical RNA Seq experiment (and why we need QC)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B69CC-9F8E-BF47-BC27-829407D5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919" y="1216869"/>
            <a:ext cx="4808980" cy="4424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7396E-62CF-D24F-A9F7-42F1DBA9661B}"/>
              </a:ext>
            </a:extLst>
          </p:cNvPr>
          <p:cNvSpPr/>
          <p:nvPr/>
        </p:nvSpPr>
        <p:spPr>
          <a:xfrm>
            <a:off x="3702409" y="561100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http://cmb.molgen.mpg.de/2ndGenerationSequencing/Solas/RNA-seq.html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5331A-4A1E-4F43-98EF-792CD12FCD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7" b="61905"/>
          <a:stretch/>
        </p:blipFill>
        <p:spPr>
          <a:xfrm>
            <a:off x="1516564" y="2568387"/>
            <a:ext cx="9144000" cy="1721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439EA-A844-C343-8D22-3ED2F5BCA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41" y="2398160"/>
            <a:ext cx="11323814" cy="20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0"/>
            <a:ext cx="11243553" cy="10382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workflow for RNA-seq Differential Expression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09D53-05E0-DA46-BDCA-8FC749F41B3B}"/>
              </a:ext>
            </a:extLst>
          </p:cNvPr>
          <p:cNvSpPr txBox="1"/>
          <p:nvPr/>
        </p:nvSpPr>
        <p:spPr>
          <a:xfrm>
            <a:off x="1829872" y="4422778"/>
            <a:ext cx="7587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Major question to be asked</a:t>
            </a:r>
          </a:p>
          <a:p>
            <a:r>
              <a:rPr lang="en-US" dirty="0"/>
              <a:t>Do I need to search for new genes/transcripts?</a:t>
            </a:r>
          </a:p>
          <a:p>
            <a:pPr marL="342900" indent="-342900">
              <a:buAutoNum type="arabicPeriod"/>
            </a:pPr>
            <a:r>
              <a:rPr lang="en-US" dirty="0"/>
              <a:t>“Alignment =&gt; Assignment” or </a:t>
            </a:r>
          </a:p>
          <a:p>
            <a:pPr marL="342900" indent="-342900">
              <a:buAutoNum type="arabicPeriod"/>
            </a:pPr>
            <a:r>
              <a:rPr lang="en-US" dirty="0"/>
              <a:t>“Alignment Free”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B8A23C-A6A2-1BD2-0B55-9ADE6368646B}"/>
              </a:ext>
            </a:extLst>
          </p:cNvPr>
          <p:cNvGrpSpPr/>
          <p:nvPr/>
        </p:nvGrpSpPr>
        <p:grpSpPr>
          <a:xfrm>
            <a:off x="355317" y="2483651"/>
            <a:ext cx="1124162" cy="1294163"/>
            <a:chOff x="221753" y="2756041"/>
            <a:chExt cx="1124162" cy="1294163"/>
          </a:xfrm>
        </p:grpSpPr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0AF92672-905B-3306-2D88-035891C37FFD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Single Corner Rectangle 18">
              <a:extLst>
                <a:ext uri="{FF2B5EF4-FFF2-40B4-BE49-F238E27FC236}">
                  <a16:creationId xmlns:a16="http://schemas.microsoft.com/office/drawing/2014/main" id="{B525513D-E4B2-722B-B281-64852695A358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Single Corner Rectangle 20">
              <a:extLst>
                <a:ext uri="{FF2B5EF4-FFF2-40B4-BE49-F238E27FC236}">
                  <a16:creationId xmlns:a16="http://schemas.microsoft.com/office/drawing/2014/main" id="{92F03790-E35F-0FC1-872F-FDE3CD558113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7DB0B06-2E7B-E840-32BE-E898A3990252}"/>
              </a:ext>
            </a:extLst>
          </p:cNvPr>
          <p:cNvSpPr txBox="1"/>
          <p:nvPr/>
        </p:nvSpPr>
        <p:spPr>
          <a:xfrm>
            <a:off x="389913" y="3785771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337A82-025F-03BD-0C7E-E93E67CB56A1}"/>
              </a:ext>
            </a:extLst>
          </p:cNvPr>
          <p:cNvSpPr/>
          <p:nvPr/>
        </p:nvSpPr>
        <p:spPr>
          <a:xfrm>
            <a:off x="1849349" y="2632215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1CD9F4-EE0F-CA81-DB94-D661812A9B37}"/>
              </a:ext>
            </a:extLst>
          </p:cNvPr>
          <p:cNvSpPr/>
          <p:nvPr/>
        </p:nvSpPr>
        <p:spPr>
          <a:xfrm>
            <a:off x="3149992" y="2632215"/>
            <a:ext cx="1150705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Alignment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F9BA93-66D7-6C9C-1D44-2966468A41E5}"/>
              </a:ext>
            </a:extLst>
          </p:cNvPr>
          <p:cNvSpPr/>
          <p:nvPr/>
        </p:nvSpPr>
        <p:spPr>
          <a:xfrm>
            <a:off x="4676432" y="2632215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Quantification</a:t>
            </a:r>
            <a:endParaRPr lang="en-US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98E4C9-0C8A-5C3D-AA2F-1F33BB0AA969}"/>
              </a:ext>
            </a:extLst>
          </p:cNvPr>
          <p:cNvSpPr/>
          <p:nvPr/>
        </p:nvSpPr>
        <p:spPr>
          <a:xfrm>
            <a:off x="6546632" y="2632215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Merge  &amp; Normalization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2440BF-3517-59D1-0C4B-DDD8F21BFDDC}"/>
              </a:ext>
            </a:extLst>
          </p:cNvPr>
          <p:cNvSpPr/>
          <p:nvPr/>
        </p:nvSpPr>
        <p:spPr>
          <a:xfrm>
            <a:off x="8393247" y="2632215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Analysis</a:t>
            </a: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84D3C9DD-C920-7C77-9C7E-3B8CBF80B6A3}"/>
              </a:ext>
            </a:extLst>
          </p:cNvPr>
          <p:cNvSpPr/>
          <p:nvPr/>
        </p:nvSpPr>
        <p:spPr>
          <a:xfrm>
            <a:off x="10257675" y="2483650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E9E684-3748-E0C9-C36C-EC8395C4641C}"/>
              </a:ext>
            </a:extLst>
          </p:cNvPr>
          <p:cNvSpPr txBox="1"/>
          <p:nvPr/>
        </p:nvSpPr>
        <p:spPr>
          <a:xfrm>
            <a:off x="10019336" y="3661569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A39261-1390-F721-90DE-E4DA6E78333D}"/>
              </a:ext>
            </a:extLst>
          </p:cNvPr>
          <p:cNvGrpSpPr/>
          <p:nvPr/>
        </p:nvGrpSpPr>
        <p:grpSpPr>
          <a:xfrm>
            <a:off x="1542195" y="2953918"/>
            <a:ext cx="287677" cy="162674"/>
            <a:chOff x="1540269" y="3524477"/>
            <a:chExt cx="287677" cy="16267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D20677A-5D0A-BDA8-669C-F95C226F761F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CE5B1B1-1B71-B3E7-2701-CEC9F774135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FD66A0C-6A79-D740-B1E2-1007D97F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DBC9C0-A1ED-8FED-5361-E387FD916836}"/>
              </a:ext>
            </a:extLst>
          </p:cNvPr>
          <p:cNvGrpSpPr/>
          <p:nvPr/>
        </p:nvGrpSpPr>
        <p:grpSpPr>
          <a:xfrm>
            <a:off x="2826465" y="2953918"/>
            <a:ext cx="287677" cy="162674"/>
            <a:chOff x="1540269" y="3524477"/>
            <a:chExt cx="287677" cy="16267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55F4516-2ABB-ECA7-6C55-48EB53DE7253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3EA489-28D6-22BB-ED2E-F4CEEB7D2D2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25E522-198C-6E8B-A9E9-85FDDC85D07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89D2F7F-EBAC-42E1-0FD1-98CCA8263CFC}"/>
              </a:ext>
            </a:extLst>
          </p:cNvPr>
          <p:cNvGrpSpPr/>
          <p:nvPr/>
        </p:nvGrpSpPr>
        <p:grpSpPr>
          <a:xfrm>
            <a:off x="4357198" y="2953918"/>
            <a:ext cx="287677" cy="162674"/>
            <a:chOff x="1540269" y="3524477"/>
            <a:chExt cx="287677" cy="16267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515EACA-E3BE-44F7-44FF-825871AC36F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47C2120-41A0-5347-6634-B0E8EA9C8472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1617E3-7E84-028B-0389-646039C7229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A82821A-A5F9-71A7-E428-13C003C04D82}"/>
              </a:ext>
            </a:extLst>
          </p:cNvPr>
          <p:cNvGrpSpPr/>
          <p:nvPr/>
        </p:nvGrpSpPr>
        <p:grpSpPr>
          <a:xfrm>
            <a:off x="6229431" y="2953918"/>
            <a:ext cx="287677" cy="162674"/>
            <a:chOff x="1540269" y="3524477"/>
            <a:chExt cx="287677" cy="16267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F74118A-EC05-F20E-2749-787B1C18782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05BA5BE-8FF2-D978-8459-7344EF651CB3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9E3BC2D-BD27-4823-D103-E89F724B248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CD15594-A46B-CEC9-EFFF-6078DD9F28D0}"/>
              </a:ext>
            </a:extLst>
          </p:cNvPr>
          <p:cNvCxnSpPr>
            <a:cxnSpLocks/>
          </p:cNvCxnSpPr>
          <p:nvPr/>
        </p:nvCxnSpPr>
        <p:spPr>
          <a:xfrm>
            <a:off x="8089780" y="3035255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81F4C36-F691-8050-12EB-283498AF2E9F}"/>
              </a:ext>
            </a:extLst>
          </p:cNvPr>
          <p:cNvCxnSpPr>
            <a:cxnSpLocks/>
          </p:cNvCxnSpPr>
          <p:nvPr/>
        </p:nvCxnSpPr>
        <p:spPr>
          <a:xfrm>
            <a:off x="9948235" y="3035255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8FCC3A98-6A19-7248-B102-0982D4E7B112}"/>
              </a:ext>
            </a:extLst>
          </p:cNvPr>
          <p:cNvSpPr/>
          <p:nvPr/>
        </p:nvSpPr>
        <p:spPr>
          <a:xfrm>
            <a:off x="2861465" y="2278505"/>
            <a:ext cx="3642621" cy="1528881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1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99F4D0B-7F05-424F-B4E9-D3F7DE84EB5F}"/>
              </a:ext>
            </a:extLst>
          </p:cNvPr>
          <p:cNvGrpSpPr/>
          <p:nvPr/>
        </p:nvGrpSpPr>
        <p:grpSpPr>
          <a:xfrm>
            <a:off x="1151910" y="2692605"/>
            <a:ext cx="1596911" cy="830906"/>
            <a:chOff x="493918" y="1690167"/>
            <a:chExt cx="1283181" cy="776580"/>
          </a:xfrm>
        </p:grpSpPr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A0AF387B-3DEB-9647-9260-27EBA6C9E44A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019C6-65E4-844F-BDC2-6F9E95C4AD25}"/>
                </a:ext>
              </a:extLst>
            </p:cNvPr>
            <p:cNvSpPr txBox="1"/>
            <p:nvPr/>
          </p:nvSpPr>
          <p:spPr>
            <a:xfrm>
              <a:off x="493918" y="1764681"/>
              <a:ext cx="1283181" cy="60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PostQC</a:t>
              </a:r>
              <a:r>
                <a:rPr lang="en-US" dirty="0"/>
                <a:t> Sequences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B88BD0-DB54-1142-A5A8-A2B82066F12E}"/>
              </a:ext>
            </a:extLst>
          </p:cNvPr>
          <p:cNvCxnSpPr>
            <a:cxnSpLocks/>
          </p:cNvCxnSpPr>
          <p:nvPr/>
        </p:nvCxnSpPr>
        <p:spPr>
          <a:xfrm>
            <a:off x="4752781" y="3100469"/>
            <a:ext cx="3996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306907-7785-614F-AE71-6A40097C57BE}"/>
              </a:ext>
            </a:extLst>
          </p:cNvPr>
          <p:cNvSpPr txBox="1"/>
          <p:nvPr/>
        </p:nvSpPr>
        <p:spPr>
          <a:xfrm>
            <a:off x="3173432" y="2826569"/>
            <a:ext cx="1486429" cy="64633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 to target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DA8730-F14E-3043-8789-78C7EB22DB90}"/>
              </a:ext>
            </a:extLst>
          </p:cNvPr>
          <p:cNvGrpSpPr/>
          <p:nvPr/>
        </p:nvGrpSpPr>
        <p:grpSpPr>
          <a:xfrm>
            <a:off x="3274830" y="1538165"/>
            <a:ext cx="1334859" cy="943868"/>
            <a:chOff x="2997843" y="2833309"/>
            <a:chExt cx="1238492" cy="943868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2A4FD28B-ED1B-5843-85AE-D83ABE06DDBA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6AE31-AEA8-1B48-8717-0DD1A4958CCB}"/>
                </a:ext>
              </a:extLst>
            </p:cNvPr>
            <p:cNvSpPr txBox="1"/>
            <p:nvPr/>
          </p:nvSpPr>
          <p:spPr>
            <a:xfrm>
              <a:off x="2997843" y="2853847"/>
              <a:ext cx="12384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 Sequences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E6E92-FA28-CF49-863D-22220C86DFEF}"/>
              </a:ext>
            </a:extLst>
          </p:cNvPr>
          <p:cNvCxnSpPr>
            <a:cxnSpLocks/>
          </p:cNvCxnSpPr>
          <p:nvPr/>
        </p:nvCxnSpPr>
        <p:spPr>
          <a:xfrm>
            <a:off x="3905146" y="2323255"/>
            <a:ext cx="0" cy="41156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791EB9-14FE-0E44-9A7C-3DFB6A860784}"/>
              </a:ext>
            </a:extLst>
          </p:cNvPr>
          <p:cNvGrpSpPr/>
          <p:nvPr/>
        </p:nvGrpSpPr>
        <p:grpSpPr>
          <a:xfrm>
            <a:off x="4795732" y="3880967"/>
            <a:ext cx="2977024" cy="732327"/>
            <a:chOff x="2974650" y="2833309"/>
            <a:chExt cx="1278659" cy="646331"/>
          </a:xfrm>
        </p:grpSpPr>
        <p:sp>
          <p:nvSpPr>
            <p:cNvPr id="22" name="Snip Single Corner Rectangle 21">
              <a:extLst>
                <a:ext uri="{FF2B5EF4-FFF2-40B4-BE49-F238E27FC236}">
                  <a16:creationId xmlns:a16="http://schemas.microsoft.com/office/drawing/2014/main" id="{79BF5C2C-C420-F94D-B436-4B110F92D9A0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D7D257-D917-4C45-8C22-168C76F3E8F3}"/>
                </a:ext>
              </a:extLst>
            </p:cNvPr>
            <p:cNvSpPr txBox="1"/>
            <p:nvPr/>
          </p:nvSpPr>
          <p:spPr>
            <a:xfrm>
              <a:off x="2974650" y="2868915"/>
              <a:ext cx="1278659" cy="57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Genome/Transcriptome Annotation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B76AED-EFDB-D745-96F3-F7A4180B79BB}"/>
              </a:ext>
            </a:extLst>
          </p:cNvPr>
          <p:cNvSpPr txBox="1"/>
          <p:nvPr/>
        </p:nvSpPr>
        <p:spPr>
          <a:xfrm>
            <a:off x="7138576" y="2965068"/>
            <a:ext cx="1688089" cy="3693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Quantification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411FFE-BC13-CA47-8F6B-2153829CC218}"/>
              </a:ext>
            </a:extLst>
          </p:cNvPr>
          <p:cNvCxnSpPr>
            <a:cxnSpLocks/>
          </p:cNvCxnSpPr>
          <p:nvPr/>
        </p:nvCxnSpPr>
        <p:spPr>
          <a:xfrm>
            <a:off x="6629322" y="3097921"/>
            <a:ext cx="388730" cy="5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E4A1FB-8274-3D4C-864D-8A870BC78B9C}"/>
              </a:ext>
            </a:extLst>
          </p:cNvPr>
          <p:cNvCxnSpPr>
            <a:cxnSpLocks/>
          </p:cNvCxnSpPr>
          <p:nvPr/>
        </p:nvCxnSpPr>
        <p:spPr>
          <a:xfrm flipV="1">
            <a:off x="7058190" y="3450488"/>
            <a:ext cx="399514" cy="33907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6C851C-3270-A545-91C0-B9B65B04B060}"/>
              </a:ext>
            </a:extLst>
          </p:cNvPr>
          <p:cNvCxnSpPr>
            <a:cxnSpLocks/>
          </p:cNvCxnSpPr>
          <p:nvPr/>
        </p:nvCxnSpPr>
        <p:spPr>
          <a:xfrm>
            <a:off x="8944919" y="3118005"/>
            <a:ext cx="3894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8358A5-8FC7-984E-9920-977353CA639C}"/>
              </a:ext>
            </a:extLst>
          </p:cNvPr>
          <p:cNvGrpSpPr/>
          <p:nvPr/>
        </p:nvGrpSpPr>
        <p:grpSpPr>
          <a:xfrm>
            <a:off x="5255789" y="2719768"/>
            <a:ext cx="1266482" cy="776580"/>
            <a:chOff x="493919" y="1690167"/>
            <a:chExt cx="1266482" cy="776580"/>
          </a:xfrm>
        </p:grpSpPr>
        <p:sp>
          <p:nvSpPr>
            <p:cNvPr id="52" name="Snip Single Corner Rectangle 51">
              <a:extLst>
                <a:ext uri="{FF2B5EF4-FFF2-40B4-BE49-F238E27FC236}">
                  <a16:creationId xmlns:a16="http://schemas.microsoft.com/office/drawing/2014/main" id="{0F0F71A2-0339-7F4A-9C53-8A80EA08A5E2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556183-CD1D-ED43-8EBF-3CBA69D454E6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Alignment file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1DA554-16EB-4049-B3F1-2BCAAF9258A5}"/>
              </a:ext>
            </a:extLst>
          </p:cNvPr>
          <p:cNvCxnSpPr>
            <a:cxnSpLocks/>
          </p:cNvCxnSpPr>
          <p:nvPr/>
        </p:nvCxnSpPr>
        <p:spPr>
          <a:xfrm flipV="1">
            <a:off x="2759214" y="3100469"/>
            <a:ext cx="3829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D2AD27-9825-404A-B672-5911056242D0}"/>
              </a:ext>
            </a:extLst>
          </p:cNvPr>
          <p:cNvGrpSpPr/>
          <p:nvPr/>
        </p:nvGrpSpPr>
        <p:grpSpPr>
          <a:xfrm>
            <a:off x="9442970" y="2705757"/>
            <a:ext cx="1508549" cy="831143"/>
            <a:chOff x="493919" y="1690167"/>
            <a:chExt cx="1266482" cy="776580"/>
          </a:xfrm>
        </p:grpSpPr>
        <p:sp>
          <p:nvSpPr>
            <p:cNvPr id="64" name="Snip Single Corner Rectangle 63">
              <a:extLst>
                <a:ext uri="{FF2B5EF4-FFF2-40B4-BE49-F238E27FC236}">
                  <a16:creationId xmlns:a16="http://schemas.microsoft.com/office/drawing/2014/main" id="{1705B17F-6449-9842-B68E-4725C73F617B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56B4C6-75DF-2D49-83DA-B78B77798EC3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Expression Vector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51FD912-DD6C-21C2-3120-060A4026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19084"/>
            <a:ext cx="10513483" cy="796324"/>
          </a:xfrm>
        </p:spPr>
        <p:txBody>
          <a:bodyPr/>
          <a:lstStyle/>
          <a:p>
            <a:pPr algn="ctr"/>
            <a:r>
              <a:rPr lang="en-US" dirty="0"/>
              <a:t>Alignment Approach to Quantification</a:t>
            </a: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24FCF9EE-9EB5-8E3A-7DB0-779584DD1EC2}"/>
              </a:ext>
            </a:extLst>
          </p:cNvPr>
          <p:cNvSpPr/>
          <p:nvPr/>
        </p:nvSpPr>
        <p:spPr>
          <a:xfrm>
            <a:off x="4562689" y="3633485"/>
            <a:ext cx="3488784" cy="1221980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2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D7F9-BA3B-EAD2-1DC4-7CFA79F9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1143000"/>
          </a:xfrm>
        </p:spPr>
        <p:txBody>
          <a:bodyPr>
            <a:normAutofit/>
          </a:bodyPr>
          <a:lstStyle/>
          <a:p>
            <a:r>
              <a:rPr lang="en-US" dirty="0"/>
              <a:t>Gene information must be provided (e.g., GFF)</a:t>
            </a:r>
          </a:p>
        </p:txBody>
      </p:sp>
      <p:pic>
        <p:nvPicPr>
          <p:cNvPr id="4" name="Picture 3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455450F9-E5D8-8833-9CA4-9DBD181A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76" y="1417639"/>
            <a:ext cx="7772400" cy="45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7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261" y="39891"/>
            <a:ext cx="10515600" cy="1038247"/>
          </a:xfrm>
        </p:spPr>
        <p:txBody>
          <a:bodyPr/>
          <a:lstStyle/>
          <a:p>
            <a:pPr algn="ctr"/>
            <a:r>
              <a:rPr lang="en-US" dirty="0"/>
              <a:t>RNA-seq analysis: alignment/quantification</a:t>
            </a:r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91C14494-8A80-BD43-9D5B-B6153E74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6" y="1161265"/>
            <a:ext cx="6894851" cy="48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EB37-4607-2349-A38A-B47EF473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796324"/>
          </a:xfrm>
        </p:spPr>
        <p:txBody>
          <a:bodyPr/>
          <a:lstStyle/>
          <a:p>
            <a:pPr algn="ctr"/>
            <a:r>
              <a:rPr lang="en-US" dirty="0"/>
              <a:t>Alternative approaches to Quantification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9F4D0B-7F05-424F-B4E9-D3F7DE84EB5F}"/>
              </a:ext>
            </a:extLst>
          </p:cNvPr>
          <p:cNvGrpSpPr/>
          <p:nvPr/>
        </p:nvGrpSpPr>
        <p:grpSpPr>
          <a:xfrm>
            <a:off x="1124200" y="2567910"/>
            <a:ext cx="1596911" cy="830906"/>
            <a:chOff x="493918" y="1690167"/>
            <a:chExt cx="1283181" cy="776580"/>
          </a:xfrm>
        </p:grpSpPr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A0AF387B-3DEB-9647-9260-27EBA6C9E44A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019C6-65E4-844F-BDC2-6F9E95C4AD25}"/>
                </a:ext>
              </a:extLst>
            </p:cNvPr>
            <p:cNvSpPr txBox="1"/>
            <p:nvPr/>
          </p:nvSpPr>
          <p:spPr>
            <a:xfrm>
              <a:off x="493918" y="1764681"/>
              <a:ext cx="1283181" cy="60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PostQC</a:t>
              </a:r>
              <a:r>
                <a:rPr lang="en-US" dirty="0"/>
                <a:t> Sequences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B88BD0-DB54-1142-A5A8-A2B82066F12E}"/>
              </a:ext>
            </a:extLst>
          </p:cNvPr>
          <p:cNvCxnSpPr>
            <a:cxnSpLocks/>
          </p:cNvCxnSpPr>
          <p:nvPr/>
        </p:nvCxnSpPr>
        <p:spPr>
          <a:xfrm>
            <a:off x="4725071" y="2975774"/>
            <a:ext cx="3996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306907-7785-614F-AE71-6A40097C57BE}"/>
              </a:ext>
            </a:extLst>
          </p:cNvPr>
          <p:cNvSpPr txBox="1"/>
          <p:nvPr/>
        </p:nvSpPr>
        <p:spPr>
          <a:xfrm>
            <a:off x="3145722" y="2701874"/>
            <a:ext cx="1486429" cy="64633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 to target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DA8730-F14E-3043-8789-78C7EB22DB90}"/>
              </a:ext>
            </a:extLst>
          </p:cNvPr>
          <p:cNvGrpSpPr/>
          <p:nvPr/>
        </p:nvGrpSpPr>
        <p:grpSpPr>
          <a:xfrm>
            <a:off x="3247120" y="1413470"/>
            <a:ext cx="1334859" cy="943868"/>
            <a:chOff x="2997843" y="2833309"/>
            <a:chExt cx="1238492" cy="943868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2A4FD28B-ED1B-5843-85AE-D83ABE06DDBA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6AE31-AEA8-1B48-8717-0DD1A4958CCB}"/>
                </a:ext>
              </a:extLst>
            </p:cNvPr>
            <p:cNvSpPr txBox="1"/>
            <p:nvPr/>
          </p:nvSpPr>
          <p:spPr>
            <a:xfrm>
              <a:off x="2997843" y="2853847"/>
              <a:ext cx="12384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 Sequences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E6E92-FA28-CF49-863D-22220C86DFEF}"/>
              </a:ext>
            </a:extLst>
          </p:cNvPr>
          <p:cNvCxnSpPr>
            <a:cxnSpLocks/>
          </p:cNvCxnSpPr>
          <p:nvPr/>
        </p:nvCxnSpPr>
        <p:spPr>
          <a:xfrm>
            <a:off x="3877436" y="2198560"/>
            <a:ext cx="0" cy="41156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791EB9-14FE-0E44-9A7C-3DFB6A860784}"/>
              </a:ext>
            </a:extLst>
          </p:cNvPr>
          <p:cNvGrpSpPr/>
          <p:nvPr/>
        </p:nvGrpSpPr>
        <p:grpSpPr>
          <a:xfrm>
            <a:off x="4768022" y="3756272"/>
            <a:ext cx="2977024" cy="732327"/>
            <a:chOff x="2974650" y="2833309"/>
            <a:chExt cx="1278659" cy="646331"/>
          </a:xfrm>
        </p:grpSpPr>
        <p:sp>
          <p:nvSpPr>
            <p:cNvPr id="22" name="Snip Single Corner Rectangle 21">
              <a:extLst>
                <a:ext uri="{FF2B5EF4-FFF2-40B4-BE49-F238E27FC236}">
                  <a16:creationId xmlns:a16="http://schemas.microsoft.com/office/drawing/2014/main" id="{79BF5C2C-C420-F94D-B436-4B110F92D9A0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D7D257-D917-4C45-8C22-168C76F3E8F3}"/>
                </a:ext>
              </a:extLst>
            </p:cNvPr>
            <p:cNvSpPr txBox="1"/>
            <p:nvPr/>
          </p:nvSpPr>
          <p:spPr>
            <a:xfrm>
              <a:off x="2974650" y="2868915"/>
              <a:ext cx="1278659" cy="57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Genome/Transcriptome Annotation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B76AED-EFDB-D745-96F3-F7A4180B79BB}"/>
              </a:ext>
            </a:extLst>
          </p:cNvPr>
          <p:cNvSpPr txBox="1"/>
          <p:nvPr/>
        </p:nvSpPr>
        <p:spPr>
          <a:xfrm>
            <a:off x="7110866" y="2840373"/>
            <a:ext cx="1688089" cy="3693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Quantification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411FFE-BC13-CA47-8F6B-2153829CC218}"/>
              </a:ext>
            </a:extLst>
          </p:cNvPr>
          <p:cNvCxnSpPr>
            <a:cxnSpLocks/>
          </p:cNvCxnSpPr>
          <p:nvPr/>
        </p:nvCxnSpPr>
        <p:spPr>
          <a:xfrm>
            <a:off x="6601612" y="2973226"/>
            <a:ext cx="388730" cy="5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E4A1FB-8274-3D4C-864D-8A870BC78B9C}"/>
              </a:ext>
            </a:extLst>
          </p:cNvPr>
          <p:cNvCxnSpPr>
            <a:cxnSpLocks/>
          </p:cNvCxnSpPr>
          <p:nvPr/>
        </p:nvCxnSpPr>
        <p:spPr>
          <a:xfrm flipV="1">
            <a:off x="7030480" y="3325793"/>
            <a:ext cx="399514" cy="33907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6C851C-3270-A545-91C0-B9B65B04B060}"/>
              </a:ext>
            </a:extLst>
          </p:cNvPr>
          <p:cNvCxnSpPr>
            <a:cxnSpLocks/>
          </p:cNvCxnSpPr>
          <p:nvPr/>
        </p:nvCxnSpPr>
        <p:spPr>
          <a:xfrm>
            <a:off x="8917209" y="2993310"/>
            <a:ext cx="3894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8358A5-8FC7-984E-9920-977353CA639C}"/>
              </a:ext>
            </a:extLst>
          </p:cNvPr>
          <p:cNvGrpSpPr/>
          <p:nvPr/>
        </p:nvGrpSpPr>
        <p:grpSpPr>
          <a:xfrm>
            <a:off x="5228079" y="2595073"/>
            <a:ext cx="1266482" cy="776580"/>
            <a:chOff x="493919" y="1690167"/>
            <a:chExt cx="1266482" cy="776580"/>
          </a:xfrm>
        </p:grpSpPr>
        <p:sp>
          <p:nvSpPr>
            <p:cNvPr id="52" name="Snip Single Corner Rectangle 51">
              <a:extLst>
                <a:ext uri="{FF2B5EF4-FFF2-40B4-BE49-F238E27FC236}">
                  <a16:creationId xmlns:a16="http://schemas.microsoft.com/office/drawing/2014/main" id="{0F0F71A2-0339-7F4A-9C53-8A80EA08A5E2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556183-CD1D-ED43-8EBF-3CBA69D454E6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Alignment file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1DA554-16EB-4049-B3F1-2BCAAF9258A5}"/>
              </a:ext>
            </a:extLst>
          </p:cNvPr>
          <p:cNvCxnSpPr>
            <a:cxnSpLocks/>
          </p:cNvCxnSpPr>
          <p:nvPr/>
        </p:nvCxnSpPr>
        <p:spPr>
          <a:xfrm flipV="1">
            <a:off x="2731504" y="2975774"/>
            <a:ext cx="3829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D2AD27-9825-404A-B672-5911056242D0}"/>
              </a:ext>
            </a:extLst>
          </p:cNvPr>
          <p:cNvGrpSpPr/>
          <p:nvPr/>
        </p:nvGrpSpPr>
        <p:grpSpPr>
          <a:xfrm>
            <a:off x="9415260" y="2581062"/>
            <a:ext cx="1508549" cy="831143"/>
            <a:chOff x="493919" y="1690167"/>
            <a:chExt cx="1266482" cy="776580"/>
          </a:xfrm>
        </p:grpSpPr>
        <p:sp>
          <p:nvSpPr>
            <p:cNvPr id="64" name="Snip Single Corner Rectangle 63">
              <a:extLst>
                <a:ext uri="{FF2B5EF4-FFF2-40B4-BE49-F238E27FC236}">
                  <a16:creationId xmlns:a16="http://schemas.microsoft.com/office/drawing/2014/main" id="{1705B17F-6449-9842-B68E-4725C73F617B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56B4C6-75DF-2D49-83DA-B78B77798EC3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Expression Vector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EB6A1C-71F1-CADF-349D-10F820EE21E2}"/>
              </a:ext>
            </a:extLst>
          </p:cNvPr>
          <p:cNvSpPr txBox="1"/>
          <p:nvPr/>
        </p:nvSpPr>
        <p:spPr>
          <a:xfrm>
            <a:off x="5244577" y="5236663"/>
            <a:ext cx="2023913" cy="64633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Alignment-free assignment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9D679-13E4-5454-32EC-0961BAA097CD}"/>
              </a:ext>
            </a:extLst>
          </p:cNvPr>
          <p:cNvCxnSpPr>
            <a:cxnSpLocks/>
          </p:cNvCxnSpPr>
          <p:nvPr/>
        </p:nvCxnSpPr>
        <p:spPr>
          <a:xfrm>
            <a:off x="6256533" y="4613561"/>
            <a:ext cx="7240" cy="4814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0F04DE-A1F8-9568-E3FD-07C8F80181C0}"/>
              </a:ext>
            </a:extLst>
          </p:cNvPr>
          <p:cNvCxnSpPr>
            <a:cxnSpLocks/>
          </p:cNvCxnSpPr>
          <p:nvPr/>
        </p:nvCxnSpPr>
        <p:spPr>
          <a:xfrm>
            <a:off x="2333299" y="3633530"/>
            <a:ext cx="2711915" cy="1794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2D2D16-33B2-87AD-91AA-E2658A0C6D43}"/>
              </a:ext>
            </a:extLst>
          </p:cNvPr>
          <p:cNvCxnSpPr>
            <a:cxnSpLocks/>
          </p:cNvCxnSpPr>
          <p:nvPr/>
        </p:nvCxnSpPr>
        <p:spPr>
          <a:xfrm flipV="1">
            <a:off x="7582118" y="3591778"/>
            <a:ext cx="2270444" cy="17877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4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jaxThem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 Blue - Simpl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ight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ark Green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ark Grey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Ros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Dark Grey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Dark Blue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Powerpoint_Templat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jaxTheme.thmx</Template>
  <TotalTime>65728</TotalTime>
  <Words>1258</Words>
  <Application>Microsoft Macintosh PowerPoint</Application>
  <PresentationFormat>Widescreen</PresentationFormat>
  <Paragraphs>400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Calibri</vt:lpstr>
      <vt:lpstr>Courier New</vt:lpstr>
      <vt:lpstr>Helvetica Neue</vt:lpstr>
      <vt:lpstr>jaxTheme</vt:lpstr>
      <vt:lpstr>Dark Blue - Simple</vt:lpstr>
      <vt:lpstr>Light Blue Master</vt:lpstr>
      <vt:lpstr>Dark Green Master</vt:lpstr>
      <vt:lpstr>Dark Grey Master</vt:lpstr>
      <vt:lpstr>Rose Master</vt:lpstr>
      <vt:lpstr>Dark Grey Solid Master</vt:lpstr>
      <vt:lpstr>Dark Blue Solid Master</vt:lpstr>
      <vt:lpstr>Powerpoint_Template</vt:lpstr>
      <vt:lpstr>PowerPoint Presentation</vt:lpstr>
      <vt:lpstr>Agenda</vt:lpstr>
      <vt:lpstr>What goes into the complete analysis of a genome-scale data set? (using Bulk RNA-seq as an example)</vt:lpstr>
      <vt:lpstr>A typical RNA Seq experiment (and why we need QC)</vt:lpstr>
      <vt:lpstr>A workflow for RNA-seq Differential Expression </vt:lpstr>
      <vt:lpstr>Alignment Approach to Quantification</vt:lpstr>
      <vt:lpstr>Gene information must be provided (e.g., GFF)</vt:lpstr>
      <vt:lpstr>RNA-seq analysis: alignment/quantification</vt:lpstr>
      <vt:lpstr>Alternative approaches to Quantification</vt:lpstr>
      <vt:lpstr>A workflow for RNA-seq Differential Expression </vt:lpstr>
      <vt:lpstr>After expression is assessed in each sample, they are merged into a “count matrix”</vt:lpstr>
      <vt:lpstr>Computational normalization is critical for transcriptome analysis</vt:lpstr>
      <vt:lpstr>A workflow for RNA-seq Differential Expression </vt:lpstr>
      <vt:lpstr>To interpret our count matrix, we need an Experimental Design File</vt:lpstr>
      <vt:lpstr>In the end, a table of DE Gene Scores (e.g., with DESeq2)</vt:lpstr>
      <vt:lpstr>The end result for all genes (in visual form)</vt:lpstr>
      <vt:lpstr>What goes into the complete analysis of a genome-scale data set? (using Bulk RNA-seq as an example)</vt:lpstr>
      <vt:lpstr>“Rigor and Reproducibility”</vt:lpstr>
      <vt:lpstr>Pipelines solve many issues</vt:lpstr>
      <vt:lpstr>Basics of Workflow Systems</vt:lpstr>
      <vt:lpstr>Basics of Workflow definition languages</vt:lpstr>
      <vt:lpstr>Basics of workflow definition languages</vt:lpstr>
      <vt:lpstr>PowerPoint Presentation</vt:lpstr>
      <vt:lpstr>Community supported workflows:  NextFlow/NF-core</vt:lpstr>
      <vt:lpstr>After the NF-core: working with your output </vt:lpstr>
      <vt:lpstr>Summary and concluding thoughts</vt:lpstr>
      <vt:lpstr>PowerPoint Presentation</vt:lpstr>
    </vt:vector>
  </TitlesOfParts>
  <Company>The Jackson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Graber</dc:creator>
  <cp:lastModifiedBy>Ryan Seaman</cp:lastModifiedBy>
  <cp:revision>363</cp:revision>
  <dcterms:created xsi:type="dcterms:W3CDTF">2016-05-23T05:35:22Z</dcterms:created>
  <dcterms:modified xsi:type="dcterms:W3CDTF">2025-02-12T19:12:59Z</dcterms:modified>
</cp:coreProperties>
</file>